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36" r:id="rId2"/>
    <p:sldId id="302" r:id="rId3"/>
    <p:sldId id="259" r:id="rId4"/>
    <p:sldId id="381" r:id="rId5"/>
    <p:sldId id="382" r:id="rId6"/>
    <p:sldId id="271" r:id="rId7"/>
    <p:sldId id="383" r:id="rId8"/>
    <p:sldId id="303" r:id="rId9"/>
    <p:sldId id="265" r:id="rId10"/>
    <p:sldId id="266" r:id="rId11"/>
    <p:sldId id="267" r:id="rId12"/>
    <p:sldId id="268" r:id="rId13"/>
    <p:sldId id="269" r:id="rId14"/>
    <p:sldId id="305" r:id="rId15"/>
    <p:sldId id="340" r:id="rId16"/>
    <p:sldId id="270" r:id="rId17"/>
    <p:sldId id="287" r:id="rId18"/>
    <p:sldId id="288" r:id="rId19"/>
    <p:sldId id="290" r:id="rId20"/>
    <p:sldId id="291" r:id="rId21"/>
    <p:sldId id="306" r:id="rId22"/>
    <p:sldId id="307" r:id="rId23"/>
    <p:sldId id="304" r:id="rId24"/>
    <p:sldId id="341" r:id="rId25"/>
    <p:sldId id="260" r:id="rId26"/>
    <p:sldId id="389" r:id="rId27"/>
    <p:sldId id="384" r:id="rId28"/>
    <p:sldId id="385" r:id="rId29"/>
    <p:sldId id="309" r:id="rId30"/>
    <p:sldId id="272" r:id="rId31"/>
    <p:sldId id="308" r:id="rId32"/>
    <p:sldId id="293" r:id="rId33"/>
    <p:sldId id="275" r:id="rId34"/>
    <p:sldId id="310" r:id="rId35"/>
    <p:sldId id="312" r:id="rId36"/>
    <p:sldId id="313" r:id="rId37"/>
    <p:sldId id="314" r:id="rId38"/>
    <p:sldId id="315" r:id="rId39"/>
    <p:sldId id="316" r:id="rId40"/>
    <p:sldId id="317" r:id="rId41"/>
    <p:sldId id="318" r:id="rId42"/>
    <p:sldId id="319" r:id="rId43"/>
    <p:sldId id="320" r:id="rId44"/>
    <p:sldId id="321" r:id="rId45"/>
    <p:sldId id="322" r:id="rId46"/>
    <p:sldId id="395" r:id="rId47"/>
    <p:sldId id="393" r:id="rId48"/>
    <p:sldId id="394" r:id="rId49"/>
    <p:sldId id="324" r:id="rId50"/>
    <p:sldId id="277" r:id="rId51"/>
    <p:sldId id="386" r:id="rId52"/>
    <p:sldId id="325" r:id="rId53"/>
    <p:sldId id="326" r:id="rId54"/>
    <p:sldId id="327" r:id="rId55"/>
    <p:sldId id="328" r:id="rId56"/>
    <p:sldId id="300" r:id="rId57"/>
    <p:sldId id="301" r:id="rId58"/>
    <p:sldId id="335" r:id="rId59"/>
    <p:sldId id="379" r:id="rId60"/>
    <p:sldId id="281" r:id="rId61"/>
    <p:sldId id="282" r:id="rId62"/>
    <p:sldId id="388" r:id="rId63"/>
    <p:sldId id="283" r:id="rId64"/>
    <p:sldId id="387" r:id="rId65"/>
    <p:sldId id="351" r:id="rId66"/>
    <p:sldId id="334" r:id="rId67"/>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autoAdjust="0"/>
    <p:restoredTop sz="59254" autoAdjust="0"/>
  </p:normalViewPr>
  <p:slideViewPr>
    <p:cSldViewPr>
      <p:cViewPr varScale="1">
        <p:scale>
          <a:sx n="75" d="100"/>
          <a:sy n="75" d="100"/>
        </p:scale>
        <p:origin x="3224" y="160"/>
      </p:cViewPr>
      <p:guideLst>
        <p:guide orient="horz" pos="2160"/>
        <p:guide pos="2880"/>
      </p:guideLst>
    </p:cSldViewPr>
  </p:slideViewPr>
  <p:notesTextViewPr>
    <p:cViewPr>
      <p:scale>
        <a:sx n="1" d="1"/>
        <a:sy n="1" d="1"/>
      </p:scale>
      <p:origin x="0" y="0"/>
    </p:cViewPr>
  </p:notesTextViewPr>
  <p:sorterViewPr>
    <p:cViewPr>
      <p:scale>
        <a:sx n="100" d="100"/>
        <a:sy n="100" d="100"/>
      </p:scale>
      <p:origin x="0" y="588"/>
    </p:cViewPr>
  </p:sorterViewPr>
  <p:notesViewPr>
    <p:cSldViewPr>
      <p:cViewPr varScale="1">
        <p:scale>
          <a:sx n="89" d="100"/>
          <a:sy n="89" d="100"/>
        </p:scale>
        <p:origin x="-3846" y="-120"/>
      </p:cViewPr>
      <p:guideLst>
        <p:guide orient="horz" pos="3156"/>
        <p:guide pos="217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56549DE8-E662-46F3-82E7-753F9560A82E}" type="datetimeFigureOut">
              <a:rPr lang="en-US" smtClean="0"/>
              <a:t>1/29/21</a:t>
            </a:fld>
            <a:endParaRPr lang="en-US"/>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3AE39BDF-3A25-4EBA-8F9B-3D4CA72ACBE4}" type="slidenum">
              <a:rPr lang="en-US" smtClean="0"/>
              <a:t>‹#›</a:t>
            </a:fld>
            <a:endParaRPr lang="en-US"/>
          </a:p>
        </p:txBody>
      </p:sp>
    </p:spTree>
    <p:extLst>
      <p:ext uri="{BB962C8B-B14F-4D97-AF65-F5344CB8AC3E}">
        <p14:creationId xmlns:p14="http://schemas.microsoft.com/office/powerpoint/2010/main" val="2206719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5E8530A1-1E70-40B9-AE03-C33284C5D273}" type="datetimeFigureOut">
              <a:rPr lang="en-US" smtClean="0"/>
              <a:t>1/29/21</a:t>
            </a:fld>
            <a:endParaRPr lang="en-US"/>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C1BFF7A2-A3CF-4449-92B4-3B971B2F9900}" type="slidenum">
              <a:rPr lang="en-US" smtClean="0"/>
              <a:t>‹#›</a:t>
            </a:fld>
            <a:endParaRPr lang="en-US"/>
          </a:p>
        </p:txBody>
      </p:sp>
    </p:spTree>
    <p:extLst>
      <p:ext uri="{BB962C8B-B14F-4D97-AF65-F5344CB8AC3E}">
        <p14:creationId xmlns:p14="http://schemas.microsoft.com/office/powerpoint/2010/main" val="344103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5A4A6E-4960-4FD9-AD6B-19BD655FD2E8}"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next fish to start disappearing are the highly valued species, valued</a:t>
            </a:r>
            <a:r>
              <a:rPr lang="en-US" baseline="0" dirty="0"/>
              <a:t> by the market or for customary reasons.</a:t>
            </a:r>
            <a:r>
              <a:rPr lang="en-US" dirty="0"/>
              <a:t>  </a:t>
            </a:r>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10</a:t>
            </a:fld>
            <a:endParaRPr lang="en-US"/>
          </a:p>
        </p:txBody>
      </p:sp>
    </p:spTree>
    <p:extLst>
      <p:ext uri="{BB962C8B-B14F-4D97-AF65-F5344CB8AC3E}">
        <p14:creationId xmlns:p14="http://schemas.microsoft.com/office/powerpoint/2010/main" val="111799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all the most easily caught types of fish start disappearing. The ones that come together seasonally in spawning or feeding large schools, that we learn to take advantage of. </a:t>
            </a:r>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11</a:t>
            </a:fld>
            <a:endParaRPr lang="en-US"/>
          </a:p>
        </p:txBody>
      </p:sp>
    </p:spTree>
    <p:extLst>
      <p:ext uri="{BB962C8B-B14F-4D97-AF65-F5344CB8AC3E}">
        <p14:creationId xmlns:p14="http://schemas.microsoft.com/office/powerpoint/2010/main" val="192072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Eventually, where before people mainly fished for the big types of groupers, parrotfish, snappers and wrasse. This type of small red snapper here becomes the most important fish for people. It is small, but forms big schools and aggressively takes the hook.</a:t>
            </a:r>
            <a:endParaRPr lang="en-US" dirty="0"/>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12</a:t>
            </a:fld>
            <a:endParaRPr lang="en-US"/>
          </a:p>
        </p:txBody>
      </p:sp>
    </p:spTree>
    <p:extLst>
      <p:ext uri="{BB962C8B-B14F-4D97-AF65-F5344CB8AC3E}">
        <p14:creationId xmlns:p14="http://schemas.microsoft.com/office/powerpoint/2010/main" val="2805038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time, it too gets fished out and then</a:t>
            </a:r>
            <a:r>
              <a:rPr lang="en-US" baseline="0" dirty="0"/>
              <a:t> all that is left are types of fish, that once no-one wanted to eat, fish that before would have been used for bait.</a:t>
            </a:r>
          </a:p>
          <a:p>
            <a:endParaRPr lang="en-US" baseline="0" dirty="0"/>
          </a:p>
          <a:p>
            <a:r>
              <a:rPr lang="en-US" baseline="0" dirty="0"/>
              <a:t>This fish here </a:t>
            </a:r>
            <a:r>
              <a:rPr lang="en-US" i="1" baseline="0" dirty="0" err="1"/>
              <a:t>Lethrinus</a:t>
            </a:r>
            <a:r>
              <a:rPr lang="en-US" i="1" baseline="0" dirty="0"/>
              <a:t> </a:t>
            </a:r>
            <a:r>
              <a:rPr lang="en-US" i="1" baseline="0" dirty="0" err="1"/>
              <a:t>rubrioperculatus</a:t>
            </a:r>
            <a:r>
              <a:rPr lang="en-US" i="1" baseline="0" dirty="0"/>
              <a:t> </a:t>
            </a:r>
            <a:r>
              <a:rPr lang="en-US" baseline="0" dirty="0"/>
              <a:t>is a small type of emperor which the </a:t>
            </a:r>
            <a:r>
              <a:rPr lang="en-US" baseline="0" dirty="0" err="1"/>
              <a:t>Palauans</a:t>
            </a:r>
            <a:r>
              <a:rPr lang="en-US" baseline="0" dirty="0"/>
              <a:t> call white snapper. Once they tried not to catch this fish, and if some one gave it to you to eat they were insulting you. Once if </a:t>
            </a:r>
            <a:r>
              <a:rPr lang="en-US" baseline="0" dirty="0" err="1"/>
              <a:t>Palauans</a:t>
            </a:r>
            <a:r>
              <a:rPr lang="en-US" baseline="0" dirty="0"/>
              <a:t> started catching this fish they would know they were fishing the wrong spot and would move away to get better fish. But now because the food web in Palau has been fished down so far it is the main thing they catch and sell in the market. If they move away when they start catching this fish, they will end up going home with an empty cooler.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13</a:t>
            </a:fld>
            <a:endParaRPr lang="en-US"/>
          </a:p>
        </p:txBody>
      </p:sp>
    </p:spTree>
    <p:extLst>
      <p:ext uri="{BB962C8B-B14F-4D97-AF65-F5344CB8AC3E}">
        <p14:creationId xmlns:p14="http://schemas.microsoft.com/office/powerpoint/2010/main" val="171685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fishing down of the food web typically happens in this way: The places closest to the urban centers, and fish markets, see their fish disappear first. Then fishermen go further to catch them and those populations disappear, and they go further and </a:t>
            </a:r>
            <a:r>
              <a:rPr lang="en-US" baseline="0" dirty="0" err="1"/>
              <a:t>futher</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the story of </a:t>
            </a:r>
            <a:r>
              <a:rPr lang="en-US" baseline="0" dirty="0" err="1"/>
              <a:t>sailfin</a:t>
            </a:r>
            <a:r>
              <a:rPr lang="en-US" baseline="0" dirty="0"/>
              <a:t> snapper (</a:t>
            </a:r>
            <a:r>
              <a:rPr lang="en-US" sz="1200" b="0" i="1" u="none" strike="noStrike" baseline="0" dirty="0" err="1"/>
              <a:t>Symphorichthys</a:t>
            </a:r>
            <a:r>
              <a:rPr lang="en-US" sz="1200" b="0" i="1" u="none" strike="noStrike" baseline="0" dirty="0"/>
              <a:t> </a:t>
            </a:r>
            <a:r>
              <a:rPr lang="en-US" sz="1200" b="0" i="1" u="none" strike="noStrike" baseline="0" dirty="0" err="1"/>
              <a:t>spilurus</a:t>
            </a:r>
            <a:r>
              <a:rPr lang="en-US" i="1" baseline="0" dirty="0"/>
              <a:t>)</a:t>
            </a:r>
            <a:r>
              <a:rPr lang="en-US" baseline="0" dirty="0"/>
              <a:t> in Palau, which is like the Chinaman fish (</a:t>
            </a:r>
            <a:r>
              <a:rPr lang="en-US" sz="1200" b="0" i="1" u="none" strike="noStrike" baseline="0" dirty="0" err="1"/>
              <a:t>Symphorichthys</a:t>
            </a:r>
            <a:r>
              <a:rPr lang="en-US" sz="1200" b="0" i="1" u="none" strike="noStrike" baseline="0" dirty="0"/>
              <a:t> </a:t>
            </a:r>
            <a:r>
              <a:rPr lang="en-US" sz="1200" b="0" i="0" u="none" strike="noStrike" baseline="0" dirty="0" err="1"/>
              <a:t>nematophorus</a:t>
            </a:r>
            <a:r>
              <a:rPr lang="en-US" sz="1200" b="0" i="0" u="none" strike="noStrike" baseline="0" dirty="0"/>
              <a:t>) in Fiji</a:t>
            </a:r>
            <a:r>
              <a:rPr lang="en-US" baseline="0" dirty="0"/>
              <a:t>. Palau is a very small country maybe 100 km from north to south and most of the people live in the capital of Koror. If we go back 80-100 years in the early part of last century this fish was found everywhere and was highly prized everywhere.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by the 1950s the people in Koror could no longer catch this fish without travelling a long way by boat, To the fishing grounds of the outer communities.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By 1980 people everywhere in Palau were seeing that fish go down in numbers, and it was not being caught anywhere around the main islands and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Today there are only two breeding sites still existing, which are the farthest from the people, in the extreme south and north where no-lives nearby and in deep water with strong currents that make them very hard to fish. </a:t>
            </a:r>
          </a:p>
        </p:txBody>
      </p:sp>
      <p:sp>
        <p:nvSpPr>
          <p:cNvPr id="4" name="Slide Number Placeholder 3"/>
          <p:cNvSpPr>
            <a:spLocks noGrp="1"/>
          </p:cNvSpPr>
          <p:nvPr>
            <p:ph type="sldNum" sz="quarter" idx="10"/>
          </p:nvPr>
        </p:nvSpPr>
        <p:spPr/>
        <p:txBody>
          <a:bodyPr/>
          <a:lstStyle/>
          <a:p>
            <a:fld id="{C1BFF7A2-A3CF-4449-92B4-3B971B2F9900}" type="slidenum">
              <a:rPr lang="en-US" smtClean="0"/>
              <a:t>16</a:t>
            </a:fld>
            <a:endParaRPr lang="en-US"/>
          </a:p>
        </p:txBody>
      </p:sp>
    </p:spTree>
    <p:extLst>
      <p:ext uri="{BB962C8B-B14F-4D97-AF65-F5344CB8AC3E}">
        <p14:creationId xmlns:p14="http://schemas.microsoft.com/office/powerpoint/2010/main" val="221269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of overfishing</a:t>
            </a:r>
            <a:r>
              <a:rPr lang="en-US" baseline="0" dirty="0"/>
              <a:t> and fish-downing the Food Web is happening right across the pacific ocean now, and every place it happens the same way, although it happens with different timing in each place depending mainly on how many people live in each place and how easy or had it is to get fish to the main markets for these fish. </a:t>
            </a:r>
          </a:p>
          <a:p>
            <a:endParaRPr lang="en-US" baseline="0" dirty="0"/>
          </a:p>
          <a:p>
            <a:r>
              <a:rPr lang="en-US" baseline="0" dirty="0"/>
              <a:t>The biggest fish markets in the world are in Asia in Tokyo, Hong Kong and </a:t>
            </a:r>
            <a:r>
              <a:rPr lang="en-US" baseline="0" dirty="0" err="1"/>
              <a:t>Shangai</a:t>
            </a:r>
            <a:r>
              <a:rPr lang="en-US" baseline="0" dirty="0"/>
              <a:t>. Two thirds of the all the fish caught in the world go into those main Asian markets, and they especially like all this Pacific reef fish, because that used to be their fish as well, but now it is mainly all gone, so now they come to the pacific countries wanting to buy all the fish.</a:t>
            </a:r>
          </a:p>
          <a:p>
            <a:endParaRPr lang="en-US" baseline="0" dirty="0"/>
          </a:p>
          <a:p>
            <a:r>
              <a:rPr lang="en-US" baseline="0" dirty="0"/>
              <a:t>So if you work out how easy or hard it is to send fish from a place to Asia, how many flights and hours of flying it takes for the fish to go from your market to Asia, you can predict what the fish will be like in any place. If it is very difficult and takes a long time to get fish to Asia from a place, then you will see that the fish is better.</a:t>
            </a:r>
          </a:p>
          <a:p>
            <a:endParaRPr lang="en-US" baseline="0" dirty="0"/>
          </a:p>
          <a:p>
            <a:r>
              <a:rPr lang="en-US" baseline="0" dirty="0"/>
              <a:t>The countries close to Asia have already lost almost all of their fish, so in the central Philippines and Western Indonesia where the fish used to be just the same as here, now if a fisherman fishes all day and takes home two small silver fish he will be happy he has had a good day and has some fish to put in the soup for his family that day.</a:t>
            </a:r>
          </a:p>
          <a:p>
            <a:endParaRPr lang="en-US" baseline="0" dirty="0"/>
          </a:p>
          <a:p>
            <a:r>
              <a:rPr lang="en-US" baseline="0" dirty="0"/>
              <a:t>But already these big groupers and the big </a:t>
            </a:r>
            <a:r>
              <a:rPr lang="en-US" baseline="0" dirty="0" err="1"/>
              <a:t>bumphead</a:t>
            </a:r>
            <a:r>
              <a:rPr lang="en-US" baseline="0" dirty="0"/>
              <a:t> parrot fish and </a:t>
            </a:r>
            <a:r>
              <a:rPr lang="en-US" baseline="0" dirty="0" err="1"/>
              <a:t>humphead</a:t>
            </a:r>
            <a:r>
              <a:rPr lang="en-US" baseline="0" dirty="0"/>
              <a:t> wrasse have disappeared or become very rare in most parts of almost all the Pacific countries they were once common throughout, and you must go to very remote areas, or places where they are doing a good job of managing the fish, if you want to see them how they were everywhere once. So now some scientists are saying that by 2040 they think these biggest species will be totally extinct and gone from everywhere forever.</a:t>
            </a:r>
          </a:p>
          <a:p>
            <a:r>
              <a:rPr lang="en-US" baseline="0" dirty="0"/>
              <a:t>This is a matter of food-security for pacific countries, and also of great cultural importance because of how connected these species are to custom in many countries. </a:t>
            </a:r>
          </a:p>
          <a:p>
            <a:pPr defTabSz="966155">
              <a:defRPr/>
            </a:pPr>
            <a:endParaRPr lang="en-US" dirty="0"/>
          </a:p>
          <a:p>
            <a:pPr defTabSz="966155">
              <a:defRPr/>
            </a:pPr>
            <a:r>
              <a:rPr lang="en-US" dirty="0"/>
              <a:t>Let me illustrate this by showing you what is happening in two places where this project is also working;</a:t>
            </a:r>
            <a:r>
              <a:rPr lang="en-US" baseline="0" dirty="0"/>
              <a:t> in Palau and in </a:t>
            </a:r>
            <a:r>
              <a:rPr lang="en-US" baseline="0" dirty="0" err="1"/>
              <a:t>Macuata</a:t>
            </a:r>
            <a:r>
              <a:rPr lang="en-US" dirty="0"/>
              <a:t> in the north of Fiji.</a:t>
            </a:r>
          </a:p>
        </p:txBody>
      </p:sp>
      <p:sp>
        <p:nvSpPr>
          <p:cNvPr id="4" name="Slide Number Placeholder 3"/>
          <p:cNvSpPr>
            <a:spLocks noGrp="1"/>
          </p:cNvSpPr>
          <p:nvPr>
            <p:ph type="sldNum" sz="quarter" idx="10"/>
          </p:nvPr>
        </p:nvSpPr>
        <p:spPr/>
        <p:txBody>
          <a:bodyPr/>
          <a:lstStyle/>
          <a:p>
            <a:fld id="{C95A4A6E-4960-4FD9-AD6B-19BD655FD2E8}" type="slidenum">
              <a:rPr lang="en-AU" smtClean="0"/>
              <a:pPr/>
              <a:t>17</a:t>
            </a:fld>
            <a:endParaRPr lang="en-AU"/>
          </a:p>
        </p:txBody>
      </p:sp>
    </p:spTree>
    <p:extLst>
      <p:ext uri="{BB962C8B-B14F-4D97-AF65-F5344CB8AC3E}">
        <p14:creationId xmlns:p14="http://schemas.microsoft.com/office/powerpoint/2010/main" val="111520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marine biologist first</a:t>
            </a:r>
            <a:r>
              <a:rPr lang="en-US" baseline="0" dirty="0"/>
              <a:t> went to Palau in the 1970s and began talking with communities like this they told him that these important fish were already in trouble and they were very concerned for the future of these fish. Their type of  sail fin snapper, the mullet and gold spot herring, and </a:t>
            </a:r>
            <a:r>
              <a:rPr lang="en-US" baseline="0" dirty="0" err="1"/>
              <a:t>rabbitfish</a:t>
            </a:r>
            <a:r>
              <a:rPr lang="en-US" baseline="0" dirty="0"/>
              <a:t> and long-nose emperor which the nets, that they got first from Japanese people who colonized them, had made easy to catch. And the big groupers species and </a:t>
            </a:r>
            <a:r>
              <a:rPr lang="en-US" baseline="0" dirty="0" err="1"/>
              <a:t>Bumphead</a:t>
            </a:r>
            <a:r>
              <a:rPr lang="en-US" baseline="0" dirty="0"/>
              <a:t> </a:t>
            </a:r>
            <a:r>
              <a:rPr lang="en-US" baseline="0" dirty="0" err="1"/>
              <a:t>parrtofish</a:t>
            </a:r>
            <a:r>
              <a:rPr lang="en-US" baseline="0" dirty="0"/>
              <a:t> and </a:t>
            </a:r>
            <a:r>
              <a:rPr lang="en-US" baseline="0" dirty="0" err="1"/>
              <a:t>Humphead</a:t>
            </a:r>
            <a:r>
              <a:rPr lang="en-US" baseline="0" dirty="0"/>
              <a:t> wrasse which spearfishing and especially spearfishing at night had made easy to catch. These were all in trouble by the 1970s and going down fast. </a:t>
            </a:r>
            <a:endParaRPr lang="en-US" dirty="0"/>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18</a:t>
            </a:fld>
            <a:endParaRPr lang="en-US"/>
          </a:p>
        </p:txBody>
      </p:sp>
    </p:spTree>
    <p:extLst>
      <p:ext uri="{BB962C8B-B14F-4D97-AF65-F5344CB8AC3E}">
        <p14:creationId xmlns:p14="http://schemas.microsoft.com/office/powerpoint/2010/main" val="110657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2015 when this project did surveys of the catch in Palau, almost none of the fish they were worried about back in 1970 were still important to them.</a:t>
            </a:r>
          </a:p>
          <a:p>
            <a:endParaRPr lang="en-US" baseline="0" dirty="0"/>
          </a:p>
          <a:p>
            <a:r>
              <a:rPr lang="en-US" baseline="0" dirty="0"/>
              <a:t>Of the original larger bodied fish only the long nose emperor was still important but could no longer seen in larger schools, and square tailed grouper, which they banned from catching during the spawning season were still important to them.</a:t>
            </a:r>
          </a:p>
          <a:p>
            <a:r>
              <a:rPr lang="en-US" baseline="0" dirty="0"/>
              <a:t>Now all the most important fish are the smallest types of grouper parrotfish, snappers and emperors. The small bodied </a:t>
            </a:r>
            <a:r>
              <a:rPr lang="en-US" baseline="0" dirty="0" err="1"/>
              <a:t>paddletail</a:t>
            </a:r>
            <a:r>
              <a:rPr lang="en-US" baseline="0" dirty="0"/>
              <a:t> snapper has been the single most important for many years, and now this is the species most worrying </a:t>
            </a:r>
            <a:r>
              <a:rPr lang="en-US" baseline="0" dirty="0" err="1"/>
              <a:t>Palauans</a:t>
            </a:r>
            <a:r>
              <a:rPr lang="en-US" baseline="0" dirty="0"/>
              <a:t> because they see it getting smaller and harder to catch.</a:t>
            </a:r>
          </a:p>
          <a:p>
            <a:r>
              <a:rPr lang="en-US" baseline="0" dirty="0"/>
              <a:t>The white snapper (</a:t>
            </a:r>
            <a:r>
              <a:rPr lang="en-US" i="1" baseline="0" dirty="0" err="1"/>
              <a:t>Lethrinus</a:t>
            </a:r>
            <a:r>
              <a:rPr lang="en-US" i="1" baseline="0" dirty="0"/>
              <a:t> </a:t>
            </a:r>
            <a:r>
              <a:rPr lang="en-US" i="1" baseline="0" dirty="0" err="1"/>
              <a:t>rubrioperculatus</a:t>
            </a:r>
            <a:r>
              <a:rPr lang="en-US" baseline="0" dirty="0"/>
              <a:t> - bottom second from the left) is displacing the paddle tail snapper as the most important food fish in terms of quantity, and once the </a:t>
            </a:r>
            <a:r>
              <a:rPr lang="en-US" baseline="0" dirty="0" err="1"/>
              <a:t>Palauans</a:t>
            </a:r>
            <a:r>
              <a:rPr lang="en-US" baseline="0" dirty="0"/>
              <a:t>, didn’t consider this worth catch, in fact if they caught it in a place they knew it was time to move on.</a:t>
            </a:r>
            <a:endParaRPr lang="en-US" dirty="0"/>
          </a:p>
        </p:txBody>
      </p:sp>
      <p:sp>
        <p:nvSpPr>
          <p:cNvPr id="4" name="Slide Number Placeholder 3"/>
          <p:cNvSpPr>
            <a:spLocks noGrp="1"/>
          </p:cNvSpPr>
          <p:nvPr>
            <p:ph type="sldNum" sz="quarter" idx="10"/>
          </p:nvPr>
        </p:nvSpPr>
        <p:spPr/>
        <p:txBody>
          <a:bodyPr/>
          <a:lstStyle/>
          <a:p>
            <a:fld id="{C95A4A6E-4960-4FD9-AD6B-19BD655FD2E8}" type="slidenum">
              <a:rPr lang="en-AU" smtClean="0"/>
              <a:pPr/>
              <a:t>19</a:t>
            </a:fld>
            <a:endParaRPr lang="en-AU"/>
          </a:p>
        </p:txBody>
      </p:sp>
    </p:spTree>
    <p:extLst>
      <p:ext uri="{BB962C8B-B14F-4D97-AF65-F5344CB8AC3E}">
        <p14:creationId xmlns:p14="http://schemas.microsoft.com/office/powerpoint/2010/main" val="15763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when</a:t>
            </a:r>
            <a:r>
              <a:rPr lang="en-US" baseline="0" dirty="0"/>
              <a:t> this project goes and talks with communities in </a:t>
            </a:r>
            <a:r>
              <a:rPr lang="en-US" baseline="0" dirty="0" err="1"/>
              <a:t>Macuata</a:t>
            </a:r>
            <a:r>
              <a:rPr lang="en-US" baseline="0" dirty="0"/>
              <a:t> the northern Province of Fiji, what do they see? Fiji is a long way away from Asia, and </a:t>
            </a:r>
            <a:r>
              <a:rPr lang="en-US" baseline="0" dirty="0" err="1"/>
              <a:t>Macuata</a:t>
            </a:r>
            <a:r>
              <a:rPr lang="en-US" baseline="0" dirty="0"/>
              <a:t> is on a different island to Suva the main city of Fiji with the biggest fish market. In 2015 those communities tell us they are worried about almost all the types of fish the </a:t>
            </a:r>
            <a:r>
              <a:rPr lang="en-US" baseline="0" dirty="0" err="1"/>
              <a:t>Palauans</a:t>
            </a:r>
            <a:r>
              <a:rPr lang="en-US" baseline="0" dirty="0"/>
              <a:t> worried about back in 1970.</a:t>
            </a:r>
          </a:p>
          <a:p>
            <a:endParaRPr lang="en-US" baseline="0" dirty="0"/>
          </a:p>
          <a:p>
            <a:r>
              <a:rPr lang="en-US" baseline="0" dirty="0"/>
              <a:t>The </a:t>
            </a:r>
            <a:r>
              <a:rPr lang="en-US" baseline="0" dirty="0" err="1"/>
              <a:t>chinaman</a:t>
            </a:r>
            <a:r>
              <a:rPr lang="en-US" baseline="0" dirty="0"/>
              <a:t> fish, the mullet, and </a:t>
            </a:r>
            <a:r>
              <a:rPr lang="en-US" baseline="0" dirty="0" err="1"/>
              <a:t>rabbitfish</a:t>
            </a:r>
            <a:r>
              <a:rPr lang="en-US" baseline="0" dirty="0"/>
              <a:t> and the big bodied groupers, </a:t>
            </a:r>
            <a:r>
              <a:rPr lang="en-US" baseline="0" dirty="0" err="1"/>
              <a:t>Bumphead</a:t>
            </a:r>
            <a:r>
              <a:rPr lang="en-US" baseline="0" dirty="0"/>
              <a:t> parrotfish and </a:t>
            </a:r>
            <a:r>
              <a:rPr lang="en-US" baseline="0" dirty="0" err="1"/>
              <a:t>Humphead</a:t>
            </a:r>
            <a:r>
              <a:rPr lang="en-US" baseline="0" dirty="0"/>
              <a:t> wrasse which spearfishing and especially spearfishing at night made so easy to catch.</a:t>
            </a:r>
          </a:p>
          <a:p>
            <a:endParaRPr lang="en-US" baseline="0" dirty="0"/>
          </a:p>
          <a:p>
            <a:r>
              <a:rPr lang="en-US" baseline="0" dirty="0"/>
              <a:t>So the question becomes where do you want to end up?</a:t>
            </a:r>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20</a:t>
            </a:fld>
            <a:endParaRPr lang="en-US"/>
          </a:p>
        </p:txBody>
      </p:sp>
    </p:spTree>
    <p:extLst>
      <p:ext uri="{BB962C8B-B14F-4D97-AF65-F5344CB8AC3E}">
        <p14:creationId xmlns:p14="http://schemas.microsoft.com/office/powerpoint/2010/main" val="759211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now</a:t>
            </a:r>
            <a:r>
              <a:rPr lang="en-US" baseline="0" dirty="0"/>
              <a:t> a good catch for one day.</a:t>
            </a:r>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21</a:t>
            </a:fld>
            <a:endParaRPr lang="en-US"/>
          </a:p>
        </p:txBody>
      </p:sp>
    </p:spTree>
    <p:extLst>
      <p:ext uri="{BB962C8B-B14F-4D97-AF65-F5344CB8AC3E}">
        <p14:creationId xmlns:p14="http://schemas.microsoft.com/office/powerpoint/2010/main" val="320642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talk to you about the issue of overfishing.</a:t>
            </a:r>
          </a:p>
          <a:p>
            <a:r>
              <a:rPr lang="en-US" dirty="0"/>
              <a:t>All around the world people have been seeing their fish numbers going down and in some places there are almost no fish left.</a:t>
            </a:r>
            <a:r>
              <a:rPr lang="en-US" baseline="0" dirty="0"/>
              <a:t> </a:t>
            </a:r>
          </a:p>
          <a:p>
            <a:r>
              <a:rPr lang="en-US" baseline="0" dirty="0"/>
              <a:t>But some countries have solved their problem with the fish declining, and now they are getting stronger and stronger again.</a:t>
            </a:r>
          </a:p>
          <a:p>
            <a:r>
              <a:rPr lang="en-US" baseline="0" dirty="0"/>
              <a:t>So this is what we want to talk about – Overfishing.</a:t>
            </a:r>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2</a:t>
            </a:fld>
            <a:endParaRPr lang="en-US"/>
          </a:p>
        </p:txBody>
      </p:sp>
    </p:spTree>
    <p:extLst>
      <p:ext uri="{BB962C8B-B14F-4D97-AF65-F5344CB8AC3E}">
        <p14:creationId xmlns:p14="http://schemas.microsoft.com/office/powerpoint/2010/main" val="1362428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catch from one fisherman for one day.</a:t>
            </a:r>
          </a:p>
          <a:p>
            <a:endParaRPr lang="en-US" dirty="0"/>
          </a:p>
          <a:p>
            <a:r>
              <a:rPr lang="en-US" dirty="0"/>
              <a:t>In</a:t>
            </a:r>
            <a:r>
              <a:rPr lang="en-US" baseline="0" dirty="0"/>
              <a:t> this area the </a:t>
            </a:r>
            <a:r>
              <a:rPr lang="en-US" dirty="0"/>
              <a:t>Mangrove</a:t>
            </a:r>
            <a:r>
              <a:rPr lang="en-US" baseline="0" dirty="0"/>
              <a:t> Jack – </a:t>
            </a:r>
            <a:r>
              <a:rPr lang="en-US" baseline="0" dirty="0" err="1"/>
              <a:t>tiri</a:t>
            </a:r>
            <a:r>
              <a:rPr lang="en-US" baseline="0" dirty="0"/>
              <a:t> </a:t>
            </a:r>
            <a:r>
              <a:rPr lang="en-US" baseline="0" dirty="0" err="1"/>
              <a:t>damu</a:t>
            </a:r>
            <a:r>
              <a:rPr lang="en-US" baseline="0" dirty="0"/>
              <a:t> is a totemic species and was considered essential for the seasonal feast that was made when young women were initiated.</a:t>
            </a:r>
          </a:p>
          <a:p>
            <a:r>
              <a:rPr lang="en-US" baseline="0" dirty="0"/>
              <a:t>But it has not been seen or tasted for more than 20 years. </a:t>
            </a:r>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22</a:t>
            </a:fld>
            <a:endParaRPr lang="en-US"/>
          </a:p>
        </p:txBody>
      </p:sp>
    </p:spTree>
    <p:extLst>
      <p:ext uri="{BB962C8B-B14F-4D97-AF65-F5344CB8AC3E}">
        <p14:creationId xmlns:p14="http://schemas.microsoft.com/office/powerpoint/2010/main" val="2981188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people</a:t>
            </a:r>
            <a:r>
              <a:rPr lang="en-US" baseline="0" dirty="0"/>
              <a:t> have been fishing here for many generations, and it doesn’t seem like the fishing has changed. You might ask “Why is this happening no?’</a:t>
            </a:r>
          </a:p>
          <a:p>
            <a:endParaRPr lang="en-US" baseline="0" dirty="0"/>
          </a:p>
          <a:p>
            <a:r>
              <a:rPr lang="en-US" baseline="0" dirty="0"/>
              <a:t>There are a few reasons that all this is happening now.</a:t>
            </a:r>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24</a:t>
            </a:fld>
            <a:endParaRPr lang="en-US"/>
          </a:p>
        </p:txBody>
      </p:sp>
    </p:spTree>
    <p:extLst>
      <p:ext uri="{BB962C8B-B14F-4D97-AF65-F5344CB8AC3E}">
        <p14:creationId xmlns:p14="http://schemas.microsoft.com/office/powerpoint/2010/main" val="531409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we also have a lot more mouths</a:t>
            </a:r>
            <a:r>
              <a:rPr lang="en-GB" sz="1200" kern="1200" baseline="0" dirty="0">
                <a:solidFill>
                  <a:schemeClr val="tx1"/>
                </a:solidFill>
                <a:effectLst/>
                <a:latin typeface="+mn-lt"/>
                <a:ea typeface="+mn-ea"/>
                <a:cs typeface="+mn-cs"/>
              </a:rPr>
              <a:t> to feed than we had in the past. A lot more. </a:t>
            </a:r>
            <a:r>
              <a:rPr lang="en-GB" sz="1200" kern="1200" dirty="0">
                <a:solidFill>
                  <a:schemeClr val="tx1"/>
                </a:solidFill>
                <a:effectLst/>
                <a:latin typeface="+mn-lt"/>
                <a:ea typeface="+mn-ea"/>
                <a:cs typeface="+mn-cs"/>
              </a:rPr>
              <a:t>We are making more babies and living longer, causing</a:t>
            </a:r>
            <a:r>
              <a:rPr lang="en-GB" sz="1200" kern="1200" baseline="0" dirty="0">
                <a:solidFill>
                  <a:schemeClr val="tx1"/>
                </a:solidFill>
                <a:effectLst/>
                <a:latin typeface="+mn-lt"/>
                <a:ea typeface="+mn-ea"/>
                <a:cs typeface="+mn-cs"/>
              </a:rPr>
              <a:t> our population to rapidly increase over decades</a:t>
            </a:r>
            <a:r>
              <a:rPr lang="en-GB" sz="1200" kern="1200" dirty="0">
                <a:solidFill>
                  <a:schemeClr val="tx1"/>
                </a:solidFill>
                <a:effectLst/>
                <a:latin typeface="+mn-lt"/>
                <a:ea typeface="+mn-ea"/>
                <a:cs typeface="+mn-cs"/>
              </a:rPr>
              <a:t>. There means a lot more people eating fish. </a:t>
            </a:r>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25</a:t>
            </a:fld>
            <a:endParaRPr lang="en-US"/>
          </a:p>
        </p:txBody>
      </p:sp>
    </p:spTree>
    <p:extLst>
      <p:ext uri="{BB962C8B-B14F-4D97-AF65-F5344CB8AC3E}">
        <p14:creationId xmlns:p14="http://schemas.microsoft.com/office/powerpoint/2010/main" val="234468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today, we are more</a:t>
            </a:r>
            <a:r>
              <a:rPr lang="en-AU" baseline="0" dirty="0"/>
              <a:t> effective at catching fish. </a:t>
            </a:r>
          </a:p>
          <a:p>
            <a:pPr marL="0" indent="0">
              <a:buNone/>
            </a:pPr>
            <a:endParaRPr lang="en-US" dirty="0">
              <a:latin typeface="Times New Roman" charset="0"/>
              <a:ea typeface="ＭＳ Ｐゴシック" charset="0"/>
              <a:cs typeface="ＭＳ Ｐゴシック" charset="0"/>
            </a:endParaRPr>
          </a:p>
          <a:p>
            <a:pPr marL="0" indent="0">
              <a:buNone/>
            </a:pPr>
            <a:r>
              <a:rPr lang="en-US" dirty="0">
                <a:latin typeface="Times New Roman" charset="0"/>
                <a:ea typeface="ＭＳ Ｐゴシック" charset="0"/>
                <a:cs typeface="ＭＳ Ｐゴシック" charset="0"/>
              </a:rPr>
              <a:t>In the old days, fishermen</a:t>
            </a:r>
            <a:r>
              <a:rPr lang="en-US" baseline="0" dirty="0">
                <a:latin typeface="Times New Roman" charset="0"/>
                <a:ea typeface="ＭＳ Ｐゴシック" charset="0"/>
                <a:cs typeface="ＭＳ Ｐゴシック" charset="0"/>
              </a:rPr>
              <a:t> needed to be experts about each type of fish and how they could be caught when and how to make the right fishing gear out of locally available materials. Hooks were difficult to carve out of bone or shell and mainly fishers used a gorge instead, just a straight piece of bone or shell with a line of natural </a:t>
            </a:r>
            <a:r>
              <a:rPr lang="en-US" baseline="0" dirty="0" err="1">
                <a:latin typeface="Times New Roman" charset="0"/>
                <a:ea typeface="ＭＳ Ｐゴシック" charset="0"/>
                <a:cs typeface="ＭＳ Ｐゴシック" charset="0"/>
              </a:rPr>
              <a:t>fibre</a:t>
            </a:r>
            <a:r>
              <a:rPr lang="en-US" baseline="0" dirty="0">
                <a:latin typeface="Times New Roman" charset="0"/>
                <a:ea typeface="ＭＳ Ｐゴシック" charset="0"/>
                <a:cs typeface="ＭＳ Ｐゴシック" charset="0"/>
              </a:rPr>
              <a:t>. In the middle, they would put bait and then by pulling it, try to wedge it in the gills of the fish. But gorges had to be exactly the right size for a fish, or the fish would escape, not like steel hooks we now buy from the shop. </a:t>
            </a:r>
          </a:p>
          <a:p>
            <a:pPr marL="0" indent="0">
              <a:buNone/>
            </a:pPr>
            <a:endParaRPr lang="en-US" baseline="0" dirty="0">
              <a:latin typeface="Times New Roman" charset="0"/>
              <a:ea typeface="ＭＳ Ｐゴシック" charset="0"/>
              <a:cs typeface="ＭＳ Ｐゴシック" charset="0"/>
            </a:endParaRPr>
          </a:p>
          <a:p>
            <a:pPr marL="0" indent="0">
              <a:buNone/>
            </a:pPr>
            <a:r>
              <a:rPr lang="en-US" baseline="0" dirty="0">
                <a:latin typeface="Times New Roman" charset="0"/>
                <a:ea typeface="ＭＳ Ｐゴシック" charset="0"/>
                <a:cs typeface="ＭＳ Ｐゴシック" charset="0"/>
              </a:rPr>
              <a:t>And there were no good nets, so instead of putting a net around a school of fish, coconut leaves were woven together into leaf sweeps and the fish crowded close to shore where they could be speared or scooped up. Most fish would escape by swimming through the leaves. </a:t>
            </a:r>
            <a:r>
              <a:rPr lang="en-US" baseline="0" dirty="0" err="1">
                <a:latin typeface="Times New Roman" charset="0"/>
                <a:ea typeface="ＭＳ Ｐゴシック" charset="0"/>
                <a:cs typeface="ＭＳ Ｐゴシック" charset="0"/>
              </a:rPr>
              <a:t>Rabbitfish</a:t>
            </a:r>
            <a:r>
              <a:rPr lang="en-US" baseline="0" dirty="0">
                <a:latin typeface="Times New Roman" charset="0"/>
                <a:ea typeface="ＭＳ Ｐゴシック" charset="0"/>
                <a:cs typeface="ＭＳ Ｐゴシック" charset="0"/>
              </a:rPr>
              <a:t>, for example, live in the </a:t>
            </a:r>
            <a:r>
              <a:rPr lang="en-US" baseline="0" dirty="0" err="1">
                <a:latin typeface="Times New Roman" charset="0"/>
                <a:ea typeface="ＭＳ Ｐゴシック" charset="0"/>
                <a:cs typeface="ＭＳ Ｐゴシック" charset="0"/>
              </a:rPr>
              <a:t>seagrass</a:t>
            </a:r>
            <a:r>
              <a:rPr lang="en-US" baseline="0" dirty="0">
                <a:latin typeface="Times New Roman" charset="0"/>
                <a:ea typeface="ＭＳ Ｐゴシック" charset="0"/>
                <a:cs typeface="ＭＳ Ｐゴシック" charset="0"/>
              </a:rPr>
              <a:t> and were not scared of swimming through the leaf sweep so they largely escaped. Spear fishing all occurred from above the water, and to fish at night the moon had to be big, or a burning torch had to be used. Mainly the fishing happened in shallow water, because the natural </a:t>
            </a:r>
            <a:r>
              <a:rPr lang="en-US" baseline="0" dirty="0" err="1">
                <a:latin typeface="Times New Roman" charset="0"/>
                <a:ea typeface="ＭＳ Ｐゴシック" charset="0"/>
                <a:cs typeface="ＭＳ Ｐゴシック" charset="0"/>
              </a:rPr>
              <a:t>fibres</a:t>
            </a:r>
            <a:r>
              <a:rPr lang="en-US" baseline="0" dirty="0">
                <a:latin typeface="Times New Roman" charset="0"/>
                <a:ea typeface="ＭＳ Ｐゴシック" charset="0"/>
                <a:cs typeface="ＭＳ Ｐゴシック" charset="0"/>
              </a:rPr>
              <a:t> floated and were not strong enough to fish effectively in deep water outside the reef. So more or less the fishing was mainly for small fish, and once the fish became adult and lived on the outside of the lagoon they were more or less safe from fishing.</a:t>
            </a:r>
          </a:p>
          <a:p>
            <a:pPr marL="0" indent="0">
              <a:buNone/>
            </a:pPr>
            <a:endParaRPr lang="en-US" baseline="0" dirty="0">
              <a:latin typeface="Times New Roman" charset="0"/>
              <a:ea typeface="ＭＳ Ｐゴシック" charset="0"/>
              <a:cs typeface="ＭＳ Ｐゴシック" charset="0"/>
            </a:endParaRPr>
          </a:p>
          <a:p>
            <a:pPr marL="0" indent="0">
              <a:buNone/>
            </a:pPr>
            <a:r>
              <a:rPr lang="en-US" baseline="0" dirty="0">
                <a:latin typeface="Times New Roman" charset="0"/>
                <a:ea typeface="ＭＳ Ｐゴシック" charset="0"/>
                <a:cs typeface="ＭＳ Ｐゴシック" charset="0"/>
              </a:rPr>
              <a:t>But all this has changed in modern times. Modern monofilament nets can be used catch entire schools of breeding rabbit fish, gold-spot herring, mullet and </a:t>
            </a:r>
            <a:r>
              <a:rPr lang="en-US" baseline="0" dirty="0" err="1">
                <a:latin typeface="Times New Roman" charset="0"/>
                <a:ea typeface="ＭＳ Ｐゴシック" charset="0"/>
                <a:cs typeface="ＭＳ Ｐゴシック" charset="0"/>
              </a:rPr>
              <a:t>scad</a:t>
            </a:r>
            <a:r>
              <a:rPr lang="en-US" baseline="0" dirty="0">
                <a:latin typeface="Times New Roman" charset="0"/>
                <a:ea typeface="ＭＳ Ｐゴシック" charset="0"/>
                <a:cs typeface="ＭＳ Ｐゴシック" charset="0"/>
              </a:rPr>
              <a:t>. When they come close to shore, almost nothing escapes. And outboard motors let fishers go and fish along way from their village when the have taken all the fish close to home.</a:t>
            </a:r>
          </a:p>
          <a:p>
            <a:pPr marL="0" indent="0">
              <a:buNone/>
            </a:pPr>
            <a:endParaRPr lang="en-US" baseline="0" dirty="0">
              <a:latin typeface="Times New Roman" charset="0"/>
              <a:ea typeface="ＭＳ Ｐゴシック" charset="0"/>
              <a:cs typeface="ＭＳ Ｐゴシック" charset="0"/>
            </a:endParaRPr>
          </a:p>
          <a:p>
            <a:pPr marL="0" indent="0">
              <a:buNone/>
            </a:pPr>
            <a:r>
              <a:rPr lang="en-US" dirty="0">
                <a:latin typeface="Times New Roman" charset="0"/>
                <a:ea typeface="ＭＳ Ｐゴシック" charset="0"/>
                <a:cs typeface="ＭＳ Ｐゴシック" charset="0"/>
              </a:rPr>
              <a:t>Westerners</a:t>
            </a:r>
            <a:r>
              <a:rPr lang="en-US"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introduced face masks and</a:t>
            </a:r>
            <a:r>
              <a:rPr lang="en-US" baseline="0" dirty="0">
                <a:latin typeface="Times New Roman" charset="0"/>
                <a:ea typeface="ＭＳ Ｐゴシック" charset="0"/>
                <a:cs typeface="ＭＳ Ｐゴシック" charset="0"/>
              </a:rPr>
              <a:t> skin-diving to the Pacific in the early 1900s because they wanted locals to collect pearl shell for them to buy, and after the second world war, modern </a:t>
            </a:r>
            <a:r>
              <a:rPr lang="en-US" baseline="0" dirty="0" err="1">
                <a:latin typeface="Times New Roman" charset="0"/>
                <a:ea typeface="ＭＳ Ｐゴシック" charset="0"/>
                <a:cs typeface="ＭＳ Ｐゴシック" charset="0"/>
              </a:rPr>
              <a:t>spearguns</a:t>
            </a:r>
            <a:r>
              <a:rPr lang="en-US" baseline="0" dirty="0">
                <a:latin typeface="Times New Roman" charset="0"/>
                <a:ea typeface="ＭＳ Ｐゴシック" charset="0"/>
                <a:cs typeface="ＭＳ Ｐゴシック" charset="0"/>
              </a:rPr>
              <a:t> became available making it easier to spear the big open mouth XX and parrotfish.</a:t>
            </a:r>
          </a:p>
          <a:p>
            <a:pPr marL="0" indent="0">
              <a:buNone/>
            </a:pPr>
            <a:endParaRPr lang="en-US" baseline="0" dirty="0">
              <a:latin typeface="Times New Roman" charset="0"/>
              <a:ea typeface="ＭＳ Ｐゴシック" charset="0"/>
              <a:cs typeface="ＭＳ Ｐゴシック" charset="0"/>
            </a:endParaRPr>
          </a:p>
          <a:p>
            <a:pPr marL="0" indent="0">
              <a:buNone/>
            </a:pPr>
            <a:r>
              <a:rPr lang="en-US" baseline="0" dirty="0">
                <a:latin typeface="Times New Roman" charset="0"/>
                <a:ea typeface="ＭＳ Ｐゴシック" charset="0"/>
                <a:cs typeface="ＭＳ Ｐゴシック" charset="0"/>
              </a:rPr>
              <a:t>In the 1970s and 1980s, underwater torches started to become available making it easier to spear many types of reef fish while they are asleep in shallow water.</a:t>
            </a:r>
          </a:p>
          <a:p>
            <a:pPr marL="0" indent="0">
              <a:buNone/>
            </a:pPr>
            <a:endParaRPr lang="en-US" baseline="0" dirty="0">
              <a:latin typeface="Times New Roman" charset="0"/>
              <a:ea typeface="ＭＳ Ｐゴシック" charset="0"/>
              <a:cs typeface="ＭＳ Ｐゴシック" charset="0"/>
            </a:endParaRPr>
          </a:p>
          <a:p>
            <a:pPr marL="0" indent="0">
              <a:buNone/>
            </a:pPr>
            <a:r>
              <a:rPr lang="en-US" baseline="0" dirty="0">
                <a:latin typeface="Times New Roman" charset="0"/>
                <a:ea typeface="ＭＳ Ｐゴシック" charset="0"/>
                <a:cs typeface="ＭＳ Ｐゴシック" charset="0"/>
              </a:rPr>
              <a:t>Unlike the original fishing lines which made out of natural </a:t>
            </a:r>
            <a:r>
              <a:rPr lang="en-US" baseline="0" dirty="0" err="1">
                <a:latin typeface="Times New Roman" charset="0"/>
                <a:ea typeface="ＭＳ Ｐゴシック" charset="0"/>
                <a:cs typeface="ＭＳ Ｐゴシック" charset="0"/>
              </a:rPr>
              <a:t>fibre</a:t>
            </a:r>
            <a:r>
              <a:rPr lang="en-US" baseline="0" dirty="0">
                <a:latin typeface="Times New Roman" charset="0"/>
                <a:ea typeface="ＭＳ Ｐゴシック" charset="0"/>
                <a:cs typeface="ＭＳ Ｐゴシック" charset="0"/>
              </a:rPr>
              <a:t> and were thick, floated and relatively weak, modern fishing line is very fine and strong, and with modern fishing reels it is possible to fish down hundreds of meters, depths that could not be fished with traditional fishing.</a:t>
            </a:r>
          </a:p>
          <a:p>
            <a:pPr marL="0" indent="0">
              <a:buNone/>
            </a:pPr>
            <a:endParaRPr lang="en-US" baseline="0" dirty="0">
              <a:latin typeface="Times New Roman" charset="0"/>
              <a:ea typeface="ＭＳ Ｐゴシック" charset="0"/>
              <a:cs typeface="ＭＳ Ｐゴシック" charset="0"/>
            </a:endParaRPr>
          </a:p>
          <a:p>
            <a:pPr marL="0" indent="0">
              <a:buNone/>
            </a:pPr>
            <a:r>
              <a:rPr lang="en-US" baseline="0" dirty="0">
                <a:latin typeface="Times New Roman" charset="0"/>
                <a:ea typeface="ＭＳ Ｐゴシック" charset="0"/>
                <a:cs typeface="ＭＳ Ｐゴシック" charset="0"/>
              </a:rPr>
              <a:t>And now technology such as GPS, global positioning system, makes it possible to easily find any good fishing spot. Instead of being an expert fisher yourself, now you just need to know who is the best fisher in a community and follow them with your GPS, and you can steal all the best fishing spots. So now everyone can be an expert fisherman and few fish can escape, where as traditionally only a few could be expert enough and the gear they used always let most of the fish escape. Now the fish have no chance.</a:t>
            </a:r>
          </a:p>
          <a:p>
            <a:pPr marL="0" indent="0">
              <a:buNone/>
            </a:pPr>
            <a:endParaRPr lang="en-US" baseline="0" dirty="0">
              <a:latin typeface="Times New Roman" charset="0"/>
              <a:ea typeface="ＭＳ Ｐゴシック" charset="0"/>
            </a:endParaRPr>
          </a:p>
          <a:p>
            <a:pPr marL="0" indent="0">
              <a:buNone/>
            </a:pPr>
            <a:r>
              <a:rPr lang="en-AU" dirty="0"/>
              <a:t>All of that means</a:t>
            </a:r>
            <a:r>
              <a:rPr lang="en-AU" baseline="0" dirty="0"/>
              <a:t> we are taking a lot more fish and</a:t>
            </a:r>
            <a:r>
              <a:rPr lang="en-AU" dirty="0"/>
              <a:t> there are just a</a:t>
            </a:r>
            <a:r>
              <a:rPr lang="en-AU" baseline="0" dirty="0"/>
              <a:t> lot less fish being left in the water to reproduce and provide fish for next year.</a:t>
            </a:r>
          </a:p>
          <a:p>
            <a:pPr marL="0" indent="0">
              <a:buNone/>
            </a:pPr>
            <a:endParaRPr lang="en-AU" baseline="0" dirty="0"/>
          </a:p>
          <a:p>
            <a:pPr marL="0" indent="0">
              <a:buNone/>
            </a:pPr>
            <a:r>
              <a:rPr lang="en-AU" baseline="0" dirty="0"/>
              <a:t>This is how the world has changed, and why it’s becoming harder and harder to fish.</a:t>
            </a:r>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26</a:t>
            </a:fld>
            <a:endParaRPr lang="en-US"/>
          </a:p>
        </p:txBody>
      </p:sp>
    </p:spTree>
    <p:extLst>
      <p:ext uri="{BB962C8B-B14F-4D97-AF65-F5344CB8AC3E}">
        <p14:creationId xmlns:p14="http://schemas.microsoft.com/office/powerpoint/2010/main" val="3226649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to address this problem, we need to understand what’s driving these</a:t>
            </a:r>
            <a:r>
              <a:rPr lang="en-GB" sz="1200" kern="1200" baseline="0" dirty="0">
                <a:solidFill>
                  <a:schemeClr val="tx1"/>
                </a:solidFill>
                <a:effectLst/>
                <a:latin typeface="+mn-lt"/>
                <a:ea typeface="+mn-ea"/>
                <a:cs typeface="+mn-cs"/>
              </a:rPr>
              <a:t> changes. The bottom line is that w</a:t>
            </a:r>
            <a:r>
              <a:rPr lang="en-GB" sz="1200" kern="1200" dirty="0">
                <a:solidFill>
                  <a:schemeClr val="tx1"/>
                </a:solidFill>
                <a:effectLst/>
                <a:latin typeface="+mn-lt"/>
                <a:ea typeface="+mn-ea"/>
                <a:cs typeface="+mn-cs"/>
              </a:rPr>
              <a:t>e are fishing more than ever before. Why?</a:t>
            </a:r>
            <a:r>
              <a:rPr lang="en-GB" sz="1200" kern="1200" baseline="0" dirty="0">
                <a:solidFill>
                  <a:schemeClr val="tx1"/>
                </a:solidFill>
                <a:effectLst/>
                <a:latin typeface="+mn-lt"/>
                <a:ea typeface="+mn-ea"/>
                <a:cs typeface="+mn-cs"/>
              </a:rPr>
              <a:t> We have more needs than ever before. Our lifestyles have changed a</a:t>
            </a:r>
            <a:r>
              <a:rPr lang="en-GB" sz="1200" kern="1200" dirty="0">
                <a:solidFill>
                  <a:schemeClr val="tx1"/>
                </a:solidFill>
                <a:effectLst/>
                <a:latin typeface="+mn-lt"/>
                <a:ea typeface="+mn-ea"/>
                <a:cs typeface="+mn-cs"/>
              </a:rPr>
              <a:t>s Fiji has developed, and we have gained more access to such things as health care and modern services,</a:t>
            </a:r>
            <a:r>
              <a:rPr lang="en-GB" sz="1200" kern="1200" baseline="0" dirty="0">
                <a:solidFill>
                  <a:schemeClr val="tx1"/>
                </a:solidFill>
                <a:effectLst/>
                <a:latin typeface="+mn-lt"/>
                <a:ea typeface="+mn-ea"/>
                <a:cs typeface="+mn-cs"/>
              </a:rPr>
              <a:t> and our children have more opportunities for education</a:t>
            </a:r>
            <a:r>
              <a:rPr lang="en-GB" sz="1200" kern="1200" dirty="0">
                <a:solidFill>
                  <a:schemeClr val="tx1"/>
                </a:solidFill>
                <a:effectLst/>
                <a:latin typeface="+mn-lt"/>
                <a:ea typeface="+mn-ea"/>
                <a:cs typeface="+mn-cs"/>
              </a:rPr>
              <a:t>. That means we need more money than we did in the</a:t>
            </a:r>
            <a:r>
              <a:rPr lang="en-GB" sz="1200" kern="1200" baseline="0" dirty="0">
                <a:solidFill>
                  <a:schemeClr val="tx1"/>
                </a:solidFill>
                <a:effectLst/>
                <a:latin typeface="+mn-lt"/>
                <a:ea typeface="+mn-ea"/>
                <a:cs typeface="+mn-cs"/>
              </a:rPr>
              <a:t> past, and that means we are fishing a lot more than we once did, for money now, and not just food.</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27</a:t>
            </a:fld>
            <a:endParaRPr lang="en-US"/>
          </a:p>
        </p:txBody>
      </p:sp>
    </p:spTree>
    <p:extLst>
      <p:ext uri="{BB962C8B-B14F-4D97-AF65-F5344CB8AC3E}">
        <p14:creationId xmlns:p14="http://schemas.microsoft.com/office/powerpoint/2010/main" val="3264123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And some good news, while our needs have increased,</a:t>
            </a:r>
            <a:r>
              <a:rPr lang="en-AU" baseline="0" dirty="0"/>
              <a:t> we have </a:t>
            </a:r>
            <a:r>
              <a:rPr lang="en-GB" sz="1200" kern="1200" dirty="0">
                <a:solidFill>
                  <a:schemeClr val="tx1"/>
                </a:solidFill>
                <a:effectLst/>
                <a:latin typeface="+mn-lt"/>
                <a:ea typeface="+mn-ea"/>
                <a:cs typeface="+mn-cs"/>
              </a:rPr>
              <a:t>more opportunities to sell fish and make money than ever before. With the help of ice and refrigerators, and roads and ships and airplanes, and a network of buyers in Fiji and beyond, we can send fish to towns and resorts and to urban areas like </a:t>
            </a:r>
            <a:r>
              <a:rPr lang="en-GB" sz="1200" kern="1200" dirty="0" err="1">
                <a:solidFill>
                  <a:schemeClr val="tx1"/>
                </a:solidFill>
                <a:effectLst/>
                <a:latin typeface="+mn-lt"/>
                <a:ea typeface="+mn-ea"/>
                <a:cs typeface="+mn-cs"/>
              </a:rPr>
              <a:t>Nadi</a:t>
            </a:r>
            <a:r>
              <a:rPr lang="en-GB" sz="1200" kern="1200" dirty="0">
                <a:solidFill>
                  <a:schemeClr val="tx1"/>
                </a:solidFill>
                <a:effectLst/>
                <a:latin typeface="+mn-lt"/>
                <a:ea typeface="+mn-ea"/>
                <a:cs typeface="+mn-cs"/>
              </a:rPr>
              <a:t> and Suva and to far away markets.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a:t>
            </a:r>
            <a:r>
              <a:rPr lang="en-GB" sz="1200" kern="1200" baseline="0" dirty="0">
                <a:solidFill>
                  <a:schemeClr val="tx1"/>
                </a:solidFill>
                <a:effectLst/>
                <a:latin typeface="+mn-lt"/>
                <a:ea typeface="+mn-ea"/>
                <a:cs typeface="+mn-cs"/>
              </a:rPr>
              <a:t> it’s not uncommon to have middlemen come into our communities to buy fish for faraway places.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28</a:t>
            </a:fld>
            <a:endParaRPr lang="en-US"/>
          </a:p>
        </p:txBody>
      </p:sp>
    </p:spTree>
    <p:extLst>
      <p:ext uri="{BB962C8B-B14F-4D97-AF65-F5344CB8AC3E}">
        <p14:creationId xmlns:p14="http://schemas.microsoft.com/office/powerpoint/2010/main" val="1913939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a:t>
            </a:r>
            <a:r>
              <a:rPr lang="en-AU" baseline="0" dirty="0"/>
              <a:t> is a good time to break into smaller groups and talk about what’s going on in your village. Break into groups of 4 to 6 and answer these questions. We want you to write your answers down on butcher paper and then share back with the larger group, to see where we are today.</a:t>
            </a:r>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30</a:t>
            </a:fld>
            <a:endParaRPr lang="en-US"/>
          </a:p>
        </p:txBody>
      </p:sp>
    </p:spTree>
    <p:extLst>
      <p:ext uri="{BB962C8B-B14F-4D97-AF65-F5344CB8AC3E}">
        <p14:creationId xmlns:p14="http://schemas.microsoft.com/office/powerpoint/2010/main" val="1313694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questions each community should</a:t>
            </a:r>
            <a:r>
              <a:rPr lang="en-US" baseline="0" dirty="0"/>
              <a:t> be asking is where are we now? How are our fish stocks? And where are we headed?</a:t>
            </a:r>
            <a:endParaRPr lang="en-US" dirty="0"/>
          </a:p>
        </p:txBody>
      </p:sp>
      <p:sp>
        <p:nvSpPr>
          <p:cNvPr id="4" name="Slide Number Placeholder 3"/>
          <p:cNvSpPr>
            <a:spLocks noGrp="1"/>
          </p:cNvSpPr>
          <p:nvPr>
            <p:ph type="sldNum" sz="quarter" idx="10"/>
          </p:nvPr>
        </p:nvSpPr>
        <p:spPr/>
        <p:txBody>
          <a:bodyPr/>
          <a:lstStyle/>
          <a:p>
            <a:fld id="{C95A4A6E-4960-4FD9-AD6B-19BD655FD2E8}" type="slidenum">
              <a:rPr lang="en-AU" smtClean="0"/>
              <a:pPr/>
              <a:t>31</a:t>
            </a:fld>
            <a:endParaRPr lang="en-AU"/>
          </a:p>
        </p:txBody>
      </p:sp>
    </p:spTree>
    <p:extLst>
      <p:ext uri="{BB962C8B-B14F-4D97-AF65-F5344CB8AC3E}">
        <p14:creationId xmlns:p14="http://schemas.microsoft.com/office/powerpoint/2010/main" val="555538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Are we here? Still catching</a:t>
            </a:r>
            <a:r>
              <a:rPr lang="en-US" baseline="0" dirty="0"/>
              <a:t> good amounts of big groupers and with plenty of </a:t>
            </a:r>
            <a:r>
              <a:rPr lang="en-US" baseline="0" dirty="0" err="1"/>
              <a:t>Bumphead</a:t>
            </a:r>
            <a:r>
              <a:rPr lang="en-US" baseline="0" dirty="0"/>
              <a:t> wrasse, </a:t>
            </a:r>
            <a:r>
              <a:rPr lang="en-US" baseline="0" dirty="0" err="1"/>
              <a:t>Humphead</a:t>
            </a:r>
            <a:r>
              <a:rPr lang="en-US" baseline="0" dirty="0"/>
              <a:t> wrasse, </a:t>
            </a:r>
            <a:r>
              <a:rPr lang="en-US" baseline="0" dirty="0" err="1"/>
              <a:t>rabbitfish</a:t>
            </a:r>
            <a:r>
              <a:rPr lang="en-US" baseline="0" dirty="0"/>
              <a:t>? But even if we still have plenty of these best types of fish are things changing? And how are they changing? Are they changing from this?</a:t>
            </a:r>
            <a:endParaRPr lang="en-US" dirty="0"/>
          </a:p>
          <a:p>
            <a:endParaRPr lang="en-AU" dirty="0"/>
          </a:p>
          <a:p>
            <a:r>
              <a:rPr lang="en-US" dirty="0"/>
              <a:t>Or have we moved on this: Where the best fish are now very hard to find or locally extinct. Are things becoming like Palau, where all the big fish have disappeared, and </a:t>
            </a:r>
            <a:r>
              <a:rPr lang="en-US" dirty="0" err="1"/>
              <a:t>paddletail</a:t>
            </a:r>
            <a:r>
              <a:rPr lang="en-US" dirty="0"/>
              <a:t> snapper are the</a:t>
            </a:r>
            <a:r>
              <a:rPr lang="en-US" baseline="0" dirty="0"/>
              <a:t> best fish that can be caught along with </a:t>
            </a:r>
            <a:r>
              <a:rPr lang="en-US" dirty="0"/>
              <a:t>medium and small species of emperor and parrotfish.</a:t>
            </a:r>
          </a:p>
          <a:p>
            <a:endParaRPr lang="en-US" dirty="0"/>
          </a:p>
          <a:p>
            <a:r>
              <a:rPr lang="en-US" dirty="0"/>
              <a:t>And</a:t>
            </a:r>
            <a:r>
              <a:rPr lang="en-US" baseline="0" dirty="0"/>
              <a:t> will we be able to stabilize the fish at this level, or will it keep getting worse going from this to </a:t>
            </a:r>
            <a:r>
              <a:rPr lang="en-US" dirty="0"/>
              <a:t>this, where the</a:t>
            </a:r>
            <a:r>
              <a:rPr lang="en-US" baseline="0" dirty="0"/>
              <a:t> reef is almost empty and there are only a few types of small emperor and parrotfish left to catch, and even the </a:t>
            </a:r>
            <a:r>
              <a:rPr lang="en-US" baseline="0" dirty="0" err="1"/>
              <a:t>paddletail</a:t>
            </a:r>
            <a:r>
              <a:rPr lang="en-US" baseline="0" dirty="0"/>
              <a:t> snapper are depleted or gone.</a:t>
            </a:r>
          </a:p>
          <a:p>
            <a:endParaRPr lang="en-US" baseline="0" dirty="0"/>
          </a:p>
          <a:p>
            <a:r>
              <a:rPr lang="en-US" baseline="0" dirty="0"/>
              <a:t>Or will we eventually go from this to …..</a:t>
            </a:r>
            <a:endParaRPr lang="en-US" dirty="0"/>
          </a:p>
          <a:p>
            <a:endParaRPr lang="en-US" dirty="0"/>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32</a:t>
            </a:fld>
            <a:endParaRPr lang="en-US"/>
          </a:p>
        </p:txBody>
      </p:sp>
    </p:spTree>
    <p:extLst>
      <p:ext uri="{BB962C8B-B14F-4D97-AF65-F5344CB8AC3E}">
        <p14:creationId xmlns:p14="http://schemas.microsoft.com/office/powerpoint/2010/main" val="164582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where communities can no longer feed themselves with fish. But instead have to find a job paying money so that they can buy their</a:t>
            </a:r>
            <a:r>
              <a:rPr lang="en-US" baseline="0" dirty="0"/>
              <a:t> families tinned fish.</a:t>
            </a:r>
          </a:p>
          <a:p>
            <a:endParaRPr lang="en-US" baseline="0" dirty="0"/>
          </a:p>
          <a:p>
            <a:r>
              <a:rPr lang="en-US" baseline="0" dirty="0"/>
              <a:t>This is the future that faces every Pacific community if we don’t solve this problem of overfishing.</a:t>
            </a:r>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33</a:t>
            </a:fld>
            <a:endParaRPr lang="en-US"/>
          </a:p>
        </p:txBody>
      </p:sp>
    </p:spTree>
    <p:extLst>
      <p:ext uri="{BB962C8B-B14F-4D97-AF65-F5344CB8AC3E}">
        <p14:creationId xmlns:p14="http://schemas.microsoft.com/office/powerpoint/2010/main" val="23182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a:t>
            </a:r>
            <a:r>
              <a:rPr lang="en-AU" baseline="0" dirty="0"/>
              <a:t> so yes, our fish are getting smaller. It’s also costing us more to catch fish. We are taking longer to catch the same amount of fish we used to catch, and we are having to travel further to catch them. Not too long ago, we could catch fish just off our shores, without the need for a </a:t>
            </a:r>
            <a:r>
              <a:rPr lang="en-AU" baseline="0" dirty="0" err="1"/>
              <a:t>fiber</a:t>
            </a:r>
            <a:r>
              <a:rPr lang="en-AU" baseline="0" dirty="0"/>
              <a:t> or engine. As time goes on, we are spending more and more on petrol, to catch the same amount of fish. This is because the fish near our shore are being overfished to the point they are no longer producing enough to restock the area. So we are moving to further and further out to find areas that are still healthy.</a:t>
            </a:r>
          </a:p>
          <a:p>
            <a:endParaRPr lang="en-AU" baseline="0" dirty="0"/>
          </a:p>
        </p:txBody>
      </p:sp>
      <p:sp>
        <p:nvSpPr>
          <p:cNvPr id="4" name="Slide Number Placeholder 3"/>
          <p:cNvSpPr>
            <a:spLocks noGrp="1"/>
          </p:cNvSpPr>
          <p:nvPr>
            <p:ph type="sldNum" sz="quarter" idx="10"/>
          </p:nvPr>
        </p:nvSpPr>
        <p:spPr/>
        <p:txBody>
          <a:bodyPr/>
          <a:lstStyle/>
          <a:p>
            <a:fld id="{C1BFF7A2-A3CF-4449-92B4-3B971B2F9900}" type="slidenum">
              <a:rPr lang="en-US" smtClean="0"/>
              <a:t>3</a:t>
            </a:fld>
            <a:endParaRPr lang="en-US"/>
          </a:p>
        </p:txBody>
      </p:sp>
    </p:spTree>
    <p:extLst>
      <p:ext uri="{BB962C8B-B14F-4D97-AF65-F5344CB8AC3E}">
        <p14:creationId xmlns:p14="http://schemas.microsoft.com/office/powerpoint/2010/main" val="2425470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solution to overfishing?</a:t>
            </a:r>
          </a:p>
          <a:p>
            <a:endParaRPr lang="en-US" dirty="0"/>
          </a:p>
          <a:p>
            <a:r>
              <a:rPr lang="en-US" dirty="0"/>
              <a:t>As</a:t>
            </a:r>
            <a:r>
              <a:rPr lang="en-US" baseline="0" dirty="0"/>
              <a:t> with most of our environmental problems</a:t>
            </a:r>
            <a:r>
              <a:rPr lang="en-US" dirty="0"/>
              <a:t> the solution is for people to change the way they think and behave, and to develop new ways of thinking and behaving.</a:t>
            </a:r>
          </a:p>
          <a:p>
            <a:endParaRPr lang="en-US" dirty="0"/>
          </a:p>
          <a:p>
            <a:r>
              <a:rPr lang="en-US" dirty="0"/>
              <a:t>Pacific people don’t think too much about looking after fish, because </a:t>
            </a:r>
            <a:r>
              <a:rPr lang="en-US" dirty="0" err="1"/>
              <a:t>th</a:t>
            </a:r>
            <a:r>
              <a:rPr lang="en-US" dirty="0"/>
              <a:t> fish are just like air and water. The fish have always been there</a:t>
            </a:r>
            <a:r>
              <a:rPr lang="en-US" baseline="0" dirty="0"/>
              <a:t> on the reef and no-one bothers to think about what keeps them there. What sustains the fish? Just like the air and water, which we just breath and drink and take for granted with wondering how it is always there. The fish are the same and we don</a:t>
            </a:r>
            <a:r>
              <a:rPr lang="fr-FR" baseline="0" dirty="0"/>
              <a:t>’</a:t>
            </a:r>
            <a:r>
              <a:rPr lang="en-US" baseline="0" dirty="0"/>
              <a:t>t think of them this way. </a:t>
            </a:r>
          </a:p>
          <a:p>
            <a:endParaRPr lang="en-US" baseline="0" dirty="0"/>
          </a:p>
          <a:p>
            <a:r>
              <a:rPr lang="en-US" baseline="0" dirty="0"/>
              <a:t>God will always provide.</a:t>
            </a:r>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34</a:t>
            </a:fld>
            <a:endParaRPr lang="en-US"/>
          </a:p>
        </p:txBody>
      </p:sp>
    </p:spTree>
    <p:extLst>
      <p:ext uri="{BB962C8B-B14F-4D97-AF65-F5344CB8AC3E}">
        <p14:creationId xmlns:p14="http://schemas.microsoft.com/office/powerpoint/2010/main" val="2943306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extent we think about fish, we think about not wasting food.</a:t>
            </a:r>
          </a:p>
          <a:p>
            <a:endParaRPr lang="en-US" dirty="0"/>
          </a:p>
          <a:p>
            <a:r>
              <a:rPr lang="en-US" dirty="0"/>
              <a:t>We don’t let the small young fish go, or stop ourselves shooting them, so that they can finish</a:t>
            </a:r>
            <a:r>
              <a:rPr lang="en-US" baseline="0" dirty="0"/>
              <a:t> growing and do some breeding.</a:t>
            </a:r>
          </a:p>
          <a:p>
            <a:r>
              <a:rPr lang="en-US" baseline="0" dirty="0"/>
              <a:t>Instead we think that will be a waste of food. No-one throws good food away, and many people say the smallest fish are the sweetest.</a:t>
            </a:r>
          </a:p>
          <a:p>
            <a:r>
              <a:rPr lang="en-US" baseline="0" dirty="0"/>
              <a:t>At the moment it just does not make sense to let small fish go because it is wasteful, instead we catch and keep everyone we can. Everything can be used even if it is just for bait.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we think about the garden in a different way. There is a small child walks around taking the small fruit off the trees before it is ripe, we scold them and tell them not to waste the fruit. In the garden we all know that if we don’t replant with young fruit trees and root crops, plant out seeds, remove weeds, and provide water in the dry times, then the garden will go barren. With the garden we know that we have to look after the young plants or there will be no older plants for us to harvest.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God has provided us with all these plants, but it is still up to us to keep the garden productive.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35</a:t>
            </a:fld>
            <a:endParaRPr lang="en-US"/>
          </a:p>
        </p:txBody>
      </p:sp>
    </p:spTree>
    <p:extLst>
      <p:ext uri="{BB962C8B-B14F-4D97-AF65-F5344CB8AC3E}">
        <p14:creationId xmlns:p14="http://schemas.microsoft.com/office/powerpoint/2010/main" val="920155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Let</a:t>
            </a:r>
            <a:r>
              <a:rPr lang="en-US" baseline="0" dirty="0">
                <a:latin typeface="Times New Roman" charset="0"/>
                <a:ea typeface="ＭＳ Ｐゴシック" charset="0"/>
                <a:cs typeface="ＭＳ Ｐゴシック" charset="0"/>
              </a:rPr>
              <a:t> me illustrate this point this way.</a:t>
            </a:r>
          </a:p>
          <a:p>
            <a:r>
              <a:rPr lang="en-US" baseline="0" dirty="0">
                <a:latin typeface="Times New Roman" charset="0"/>
                <a:ea typeface="ＭＳ Ｐゴシック" charset="0"/>
                <a:cs typeface="ＭＳ Ｐゴシック" charset="0"/>
              </a:rPr>
              <a:t>Here is a pig house that WWF in Fiji helped a community to build because they wanted to fund the community school by growing and selling pigs.</a:t>
            </a:r>
          </a:p>
          <a:p>
            <a:r>
              <a:rPr lang="en-US" baseline="0" dirty="0">
                <a:latin typeface="Times New Roman" charset="0"/>
                <a:ea typeface="ＭＳ Ｐゴシック" charset="0"/>
                <a:cs typeface="ＭＳ Ｐゴシック" charset="0"/>
              </a:rPr>
              <a:t>So they went to the market and bought baby pigs –</a:t>
            </a:r>
            <a:r>
              <a:rPr lang="en-US" dirty="0">
                <a:latin typeface="Times New Roman" charset="0"/>
                <a:ea typeface="ＭＳ Ｐゴシック" charset="0"/>
                <a:cs typeface="ＭＳ Ｐゴシック" charset="0"/>
              </a:rPr>
              <a:t> piglets.</a:t>
            </a:r>
          </a:p>
          <a:p>
            <a:endParaRPr lang="en-US" dirty="0">
              <a:latin typeface="Times New Roman" charset="0"/>
              <a:ea typeface="ＭＳ Ｐゴシック" charset="0"/>
              <a:cs typeface="ＭＳ Ｐゴシック" charset="0"/>
            </a:endParaRPr>
          </a:p>
        </p:txBody>
      </p:sp>
      <p:sp>
        <p:nvSpPr>
          <p:cNvPr id="1310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23EA5A22-9206-7348-B045-B0FB5CEE675E}" type="slidenum">
              <a:rPr lang="en-US" sz="1300"/>
              <a:pPr/>
              <a:t>36</a:t>
            </a:fld>
            <a:endParaRPr 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ln/>
        </p:spPr>
      </p:sp>
      <p:sp>
        <p:nvSpPr>
          <p:cNvPr id="1320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Feed them and they grow.</a:t>
            </a: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BA1D28B7-0488-7041-84F2-446BBA9E8C87}" type="slidenum">
              <a:rPr lang="en-US" sz="1300"/>
              <a:pPr/>
              <a:t>37</a:t>
            </a:fld>
            <a:endParaRPr 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They didn’t kill them all and eat them as young piglets</a:t>
            </a:r>
            <a:r>
              <a:rPr lang="en-US" baseline="0" dirty="0">
                <a:latin typeface="Times New Roman" charset="0"/>
                <a:ea typeface="ＭＳ Ｐゴシック" charset="0"/>
                <a:cs typeface="ＭＳ Ｐゴシック" charset="0"/>
              </a:rPr>
              <a:t> even though they would have been sweet – they wanted a full pig house and productive farm.</a:t>
            </a:r>
            <a:endParaRPr lang="en-US" dirty="0">
              <a:latin typeface="Times New Roman" charset="0"/>
              <a:ea typeface="ＭＳ Ｐゴシック" charset="0"/>
              <a:cs typeface="ＭＳ Ｐゴシック" charset="0"/>
            </a:endParaRPr>
          </a:p>
          <a:p>
            <a:pPr defTabSz="457200"/>
            <a:endParaRPr lang="en-US" dirty="0">
              <a:latin typeface="Times New Roman" charset="0"/>
              <a:ea typeface="ＭＳ Ｐゴシック" charset="0"/>
              <a:cs typeface="ＭＳ Ｐゴシック" charset="0"/>
            </a:endParaRP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190A3C26-A97F-2A40-9AB3-45DEE5577F36}" type="slidenum">
              <a:rPr lang="en-US" sz="1300"/>
              <a:pPr/>
              <a:t>38</a:t>
            </a:fld>
            <a:endParaRPr 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No they kept looking after and feeding the young pigs until they grew to be adults and produced a first litter of piglets.</a:t>
            </a: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77F52825-4483-8F4E-9CFB-BF649E689103}" type="slidenum">
              <a:rPr lang="en-US" sz="1300"/>
              <a:pPr/>
              <a:t>39</a:t>
            </a:fld>
            <a:endParaRPr 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83078">
              <a:spcBef>
                <a:spcPct val="0"/>
              </a:spcBef>
            </a:pPr>
            <a:r>
              <a:rPr lang="en-US">
                <a:latin typeface="Times New Roman" charset="0"/>
                <a:ea typeface="ＭＳ Ｐゴシック" charset="0"/>
                <a:cs typeface="ＭＳ Ｐゴシック" charset="0"/>
              </a:rPr>
              <a:t>Two litters.</a:t>
            </a:r>
          </a:p>
          <a:p>
            <a:pPr defTabSz="483078"/>
            <a:endParaRPr lang="en-US">
              <a:latin typeface="Times New Roman" charset="0"/>
              <a:ea typeface="ＭＳ Ｐゴシック" charset="0"/>
              <a:cs typeface="ＭＳ Ｐゴシック" charset="0"/>
            </a:endParaRPr>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E34B370E-3C7C-9847-B922-C1E22E3D8509}" type="slidenum">
              <a:rPr lang="en-US" sz="1300"/>
              <a:pPr/>
              <a:t>40</a:t>
            </a:fld>
            <a:endParaRPr 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83078">
              <a:spcBef>
                <a:spcPct val="0"/>
              </a:spcBef>
            </a:pPr>
            <a:r>
              <a:rPr lang="en-US">
                <a:latin typeface="Times New Roman" charset="0"/>
                <a:ea typeface="ＭＳ Ｐゴシック" charset="0"/>
                <a:cs typeface="ＭＳ Ｐゴシック" charset="0"/>
              </a:rPr>
              <a:t>Three litters.</a:t>
            </a:r>
          </a:p>
          <a:p>
            <a:pPr defTabSz="483078"/>
            <a:endParaRPr lang="en-US">
              <a:latin typeface="Times New Roman" charset="0"/>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C3A45F19-B7E7-A14F-800B-349DA1DAE60C}" type="slidenum">
              <a:rPr lang="en-US" sz="1300"/>
              <a:pPr/>
              <a:t>41</a:t>
            </a:fld>
            <a:endParaRPr 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83078">
              <a:spcBef>
                <a:spcPct val="0"/>
              </a:spcBef>
            </a:pPr>
            <a:r>
              <a:rPr lang="en-US">
                <a:latin typeface="Times New Roman" charset="0"/>
                <a:ea typeface="ＭＳ Ｐゴシック" charset="0"/>
                <a:cs typeface="ＭＳ Ｐゴシック" charset="0"/>
              </a:rPr>
              <a:t>Four litters.</a:t>
            </a:r>
          </a:p>
          <a:p>
            <a:pPr defTabSz="483078"/>
            <a:endParaRPr lang="en-US">
              <a:latin typeface="Times New Roman"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C9706C05-5EA6-3341-BFD3-4D9894172094}" type="slidenum">
              <a:rPr lang="en-US" sz="1300"/>
              <a:pPr/>
              <a:t>42</a:t>
            </a:fld>
            <a:endParaRPr 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ln/>
        </p:spPr>
      </p:sp>
      <p:sp>
        <p:nvSpPr>
          <p:cNvPr id="138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And then they killed and ate the pig, and it tasted</a:t>
            </a:r>
            <a:r>
              <a:rPr lang="en-US" baseline="0" dirty="0">
                <a:latin typeface="Times New Roman" charset="0"/>
                <a:ea typeface="ＭＳ Ｐゴシック" charset="0"/>
                <a:cs typeface="ＭＳ Ｐゴシック" charset="0"/>
              </a:rPr>
              <a:t> good and was now very big and gave them lots of food, …</a:t>
            </a:r>
            <a:endParaRPr lang="en-US" dirty="0">
              <a:latin typeface="Times New Roman" charset="0"/>
              <a:ea typeface="ＭＳ Ｐゴシック" charset="0"/>
              <a:cs typeface="ＭＳ Ｐゴシック" charset="0"/>
            </a:endParaRPr>
          </a:p>
          <a:p>
            <a:pPr defTabSz="483078"/>
            <a:endParaRPr lang="en-US" dirty="0">
              <a:latin typeface="Times New Roman" charset="0"/>
              <a:ea typeface="ＭＳ Ｐゴシック" charset="0"/>
              <a:cs typeface="ＭＳ Ｐゴシック" charset="0"/>
            </a:endParaRP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CF2EDD65-2D2E-4742-AC3B-92FD48941E3C}" type="slidenum">
              <a:rPr lang="en-US" sz="1300"/>
              <a:pPr/>
              <a:t>43</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Fishermen across Fiji are having a harder and harder time catching</a:t>
            </a:r>
            <a:r>
              <a:rPr lang="en-GB" sz="1200" kern="1200" baseline="0" dirty="0">
                <a:solidFill>
                  <a:schemeClr val="tx1"/>
                </a:solidFill>
                <a:effectLst/>
                <a:latin typeface="+mn-lt"/>
                <a:ea typeface="+mn-ea"/>
                <a:cs typeface="+mn-cs"/>
              </a:rPr>
              <a:t> fish</a:t>
            </a:r>
            <a:r>
              <a:rPr lang="en-GB" sz="1200" kern="1200" dirty="0">
                <a:solidFill>
                  <a:schemeClr val="tx1"/>
                </a:solidFill>
                <a:effectLst/>
                <a:latin typeface="+mn-lt"/>
                <a:ea typeface="+mn-ea"/>
                <a:cs typeface="+mn-cs"/>
              </a:rPr>
              <a:t>. This is why we are here today. One</a:t>
            </a:r>
            <a:r>
              <a:rPr lang="en-GB" sz="1200" kern="1200" baseline="0" dirty="0">
                <a:solidFill>
                  <a:schemeClr val="tx1"/>
                </a:solidFill>
                <a:effectLst/>
                <a:latin typeface="+mn-lt"/>
                <a:ea typeface="+mn-ea"/>
                <a:cs typeface="+mn-cs"/>
              </a:rPr>
              <a:t> of the most telling ways we know this is with our eyes: The fish we are catching are getting smaller and smaller.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t>
            </a:r>
            <a:r>
              <a:rPr lang="en-AU" sz="1200" kern="1200" baseline="0" dirty="0">
                <a:solidFill>
                  <a:schemeClr val="tx1"/>
                </a:solidFill>
                <a:effectLst/>
                <a:latin typeface="+mn-lt"/>
                <a:ea typeface="+mn-ea"/>
                <a:cs typeface="+mn-cs"/>
              </a:rPr>
              <a:t>are catching fish that are smaller than our father’s did. And far smaller than our grandfather’s did. </a:t>
            </a:r>
          </a:p>
          <a:p>
            <a:endParaRPr lang="en-AU" sz="1200" kern="1200" baseline="0" dirty="0">
              <a:solidFill>
                <a:schemeClr val="tx1"/>
              </a:solidFill>
              <a:effectLst/>
              <a:latin typeface="+mn-lt"/>
              <a:ea typeface="+mn-ea"/>
              <a:cs typeface="+mn-cs"/>
            </a:endParaRPr>
          </a:p>
          <a:p>
            <a:r>
              <a:rPr lang="en-AU" sz="1200" kern="1200" baseline="0" dirty="0">
                <a:solidFill>
                  <a:schemeClr val="tx1"/>
                </a:solidFill>
                <a:effectLst/>
                <a:latin typeface="+mn-lt"/>
                <a:ea typeface="+mn-ea"/>
                <a:cs typeface="+mn-cs"/>
              </a:rPr>
              <a:t>People tend to think of the ocean as an endless supply of fish, always there when we need food or income. But the reality is that fishing is getting harder and harder. And it is just not as bountiful as it used to be.</a:t>
            </a:r>
          </a:p>
          <a:p>
            <a:endParaRPr lang="en-AU" sz="1200" kern="1200" baseline="0" dirty="0">
              <a:solidFill>
                <a:schemeClr val="tx1"/>
              </a:solidFill>
              <a:effectLst/>
              <a:latin typeface="+mn-lt"/>
              <a:ea typeface="+mn-ea"/>
              <a:cs typeface="+mn-cs"/>
            </a:endParaRPr>
          </a:p>
          <a:p>
            <a:r>
              <a:rPr lang="en-US" dirty="0"/>
              <a:t>So we are here to talk to you about the issue of overfishing,</a:t>
            </a:r>
            <a:r>
              <a:rPr lang="en-US" baseline="0" dirty="0"/>
              <a:t> which means simply that we are taking fish out faster than they can reproduce</a:t>
            </a:r>
            <a:r>
              <a:rPr lang="en-US" dirty="0"/>
              <a:t>.</a:t>
            </a:r>
            <a:r>
              <a:rPr lang="en-US" baseline="0" dirty="0"/>
              <a:t> </a:t>
            </a:r>
          </a:p>
          <a:p>
            <a:endParaRPr lang="en-US" baseline="0" dirty="0"/>
          </a:p>
          <a:p>
            <a:r>
              <a:rPr lang="en-US" baseline="0" dirty="0"/>
              <a:t>And it’s not just Fiji dealing with this issue. </a:t>
            </a:r>
            <a:r>
              <a:rPr lang="en-US" dirty="0"/>
              <a:t>All around the world people have been seeing their fish numbers going down and in some places there are almost no fish left.</a:t>
            </a:r>
            <a:r>
              <a:rPr lang="en-US" baseline="0" dirty="0"/>
              <a:t> But some places have also solved this problem of declining fish and now their fish stocks are getting healthier and healthier again and their fish catches bigger and bigger.</a:t>
            </a:r>
            <a:r>
              <a:rPr lang="en-AU" baseline="0" dirty="0"/>
              <a:t> We want to share ways to help you get bigger and bigger catches.</a:t>
            </a:r>
          </a:p>
          <a:p>
            <a:endParaRPr lang="en-AU" baseline="0" dirty="0"/>
          </a:p>
          <a:p>
            <a:r>
              <a:rPr lang="en-AU" baseline="0" dirty="0"/>
              <a:t>But before we do we really need to understand the problem.</a:t>
            </a:r>
            <a:endParaRPr lang="en-US" baseline="0" dirty="0"/>
          </a:p>
        </p:txBody>
      </p:sp>
      <p:sp>
        <p:nvSpPr>
          <p:cNvPr id="4" name="Slide Number Placeholder 3"/>
          <p:cNvSpPr>
            <a:spLocks noGrp="1"/>
          </p:cNvSpPr>
          <p:nvPr>
            <p:ph type="sldNum" sz="quarter" idx="10"/>
          </p:nvPr>
        </p:nvSpPr>
        <p:spPr/>
        <p:txBody>
          <a:bodyPr/>
          <a:lstStyle/>
          <a:p>
            <a:fld id="{C1BFF7A2-A3CF-4449-92B4-3B971B2F9900}" type="slidenum">
              <a:rPr lang="en-US" smtClean="0"/>
              <a:t>4</a:t>
            </a:fld>
            <a:endParaRPr lang="en-US"/>
          </a:p>
        </p:txBody>
      </p:sp>
    </p:spTree>
    <p:extLst>
      <p:ext uri="{BB962C8B-B14F-4D97-AF65-F5344CB8AC3E}">
        <p14:creationId xmlns:p14="http://schemas.microsoft.com/office/powerpoint/2010/main" val="2531368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baseline="0" dirty="0">
                <a:latin typeface="Times New Roman" charset="0"/>
                <a:ea typeface="ＭＳ Ｐゴシック" charset="0"/>
                <a:cs typeface="ＭＳ Ｐゴシック" charset="0"/>
              </a:rPr>
              <a:t>And now the pig house was full of pigs they could sell as well</a:t>
            </a:r>
            <a:r>
              <a:rPr lang="en-US" dirty="0">
                <a:latin typeface="Times New Roman" charset="0"/>
                <a:ea typeface="ＭＳ Ｐゴシック" charset="0"/>
                <a:cs typeface="ＭＳ Ｐゴシック" charset="0"/>
              </a:rPr>
              <a:t>.</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So this is how we look after gardens – everyone knows this – we call this common sense.</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God</a:t>
            </a:r>
            <a:r>
              <a:rPr lang="en-US" baseline="0" dirty="0">
                <a:latin typeface="Times New Roman" charset="0"/>
                <a:ea typeface="ＭＳ Ｐゴシック" charset="0"/>
                <a:cs typeface="ＭＳ Ｐゴシック" charset="0"/>
              </a:rPr>
              <a:t> provides those look after themselves with common-sense.</a:t>
            </a:r>
            <a:endParaRPr lang="en-US" dirty="0">
              <a:latin typeface="Times New Roman"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2AFC2A7E-4AA4-A646-92B3-0ACA5A17F2B1}" type="slidenum">
              <a:rPr lang="en-US" sz="1300"/>
              <a:pPr/>
              <a:t>44</a:t>
            </a:fld>
            <a:endParaRPr 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b="0" dirty="0">
                <a:latin typeface="Times New Roman" charset="0"/>
                <a:ea typeface="ＭＳ Ｐゴシック" charset="0"/>
                <a:cs typeface="ＭＳ Ｐゴシック" charset="0"/>
              </a:rPr>
              <a:t>But we treat the reef differently.</a:t>
            </a:r>
          </a:p>
          <a:p>
            <a:pPr defTabSz="457200" eaLnBrk="1" hangingPunct="1">
              <a:spcBef>
                <a:spcPct val="0"/>
              </a:spcBef>
            </a:pPr>
            <a:endParaRPr lang="en-US" b="0" dirty="0">
              <a:latin typeface="Times New Roman" charset="0"/>
              <a:ea typeface="ＭＳ Ｐゴシック" charset="0"/>
              <a:cs typeface="ＭＳ Ｐゴシック" charset="0"/>
            </a:endParaRPr>
          </a:p>
          <a:p>
            <a:pPr defTabSz="457200" eaLnBrk="1" hangingPunct="1">
              <a:spcBef>
                <a:spcPct val="0"/>
              </a:spcBef>
            </a:pPr>
            <a:r>
              <a:rPr lang="en-US" b="0" dirty="0">
                <a:latin typeface="Times New Roman" charset="0"/>
                <a:ea typeface="ＭＳ Ｐゴシック" charset="0"/>
                <a:cs typeface="ＭＳ Ｐゴシック" charset="0"/>
              </a:rPr>
              <a:t>This is what we do to the Reef!</a:t>
            </a:r>
          </a:p>
          <a:p>
            <a:pPr defTabSz="457200"/>
            <a:endParaRPr lang="en-US" b="0" dirty="0">
              <a:latin typeface="Times New Roman" charset="0"/>
              <a:ea typeface="ＭＳ Ｐゴシック" charset="0"/>
              <a:cs typeface="ＭＳ Ｐゴシック" charset="0"/>
            </a:endParaRPr>
          </a:p>
          <a:p>
            <a:pPr defTabSz="457200"/>
            <a:r>
              <a:rPr lang="en-US" b="0" dirty="0">
                <a:latin typeface="Times New Roman" charset="0"/>
                <a:ea typeface="ＭＳ Ｐゴシック" charset="0"/>
                <a:cs typeface="ＭＳ Ｐゴシック" charset="0"/>
              </a:rPr>
              <a:t>If</a:t>
            </a:r>
            <a:r>
              <a:rPr lang="en-US" b="0" baseline="0" dirty="0">
                <a:latin typeface="Times New Roman" charset="0"/>
                <a:ea typeface="ＭＳ Ｐゴシック" charset="0"/>
                <a:cs typeface="ＭＳ Ｐゴシック" charset="0"/>
              </a:rPr>
              <a:t> w</a:t>
            </a:r>
            <a:r>
              <a:rPr lang="en-US" b="0" dirty="0">
                <a:latin typeface="Times New Roman" charset="0"/>
                <a:ea typeface="ＭＳ Ｐゴシック" charset="0"/>
                <a:cs typeface="ＭＳ Ｐゴシック" charset="0"/>
              </a:rPr>
              <a:t>e can we catch and eat all</a:t>
            </a:r>
            <a:r>
              <a:rPr lang="en-US" b="0" baseline="0" dirty="0">
                <a:latin typeface="Times New Roman" charset="0"/>
                <a:ea typeface="ＭＳ Ｐゴシック" charset="0"/>
                <a:cs typeface="ＭＳ Ｐゴシック" charset="0"/>
              </a:rPr>
              <a:t> the fish before they can do any breeding, before they can play their part in keeping the reef full. </a:t>
            </a:r>
            <a:endParaRPr lang="en-US" b="0" dirty="0">
              <a:latin typeface="Times New Roman" charset="0"/>
              <a:ea typeface="ＭＳ Ｐゴシック" charset="0"/>
              <a:cs typeface="ＭＳ Ｐゴシック" charset="0"/>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1148B875-F665-AB48-82F9-42DD6F30397B}" type="slidenum">
              <a:rPr lang="en-US" sz="1300"/>
              <a:pPr/>
              <a:t>45</a:t>
            </a:fld>
            <a:endParaRPr 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83078">
              <a:spcBef>
                <a:spcPct val="0"/>
              </a:spcBef>
            </a:pPr>
            <a:r>
              <a:rPr lang="en-US" b="1">
                <a:latin typeface="Times New Roman" charset="0"/>
                <a:ea typeface="ＭＳ Ｐゴシック" charset="0"/>
                <a:cs typeface="ＭＳ Ｐゴシック" charset="0"/>
              </a:rPr>
              <a:t>But this is what we do to the Reef!</a:t>
            </a:r>
          </a:p>
          <a:p>
            <a:pPr defTabSz="483078"/>
            <a:endParaRPr lang="en-US">
              <a:latin typeface="Times New Roman" charset="0"/>
              <a:ea typeface="ＭＳ Ｐゴシック" charset="0"/>
              <a:cs typeface="ＭＳ Ｐゴシック" charset="0"/>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1148B875-F665-AB48-82F9-42DD6F30397B}" type="slidenum">
              <a:rPr lang="en-US" sz="1300"/>
              <a:pPr/>
              <a:t>46</a:t>
            </a:fld>
            <a:endParaRPr 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But</a:t>
            </a:r>
            <a:r>
              <a:rPr lang="en-US" baseline="0" dirty="0">
                <a:latin typeface="Times New Roman" charset="0"/>
                <a:ea typeface="ＭＳ Ｐゴシック" charset="0"/>
                <a:cs typeface="ＭＳ Ｐゴシック" charset="0"/>
              </a:rPr>
              <a:t> the reef is just the same as a garden. It is our garden in the sea. And with all gardens it is true that eventually you reap what you sow. If you don’t look after the garden and replant young plants and look after them, if you eat all the pigs and chickens before they breed, the garden goes barren and the community goes hungry.</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And that is what is happening to the reef. The gardens in the sea are going barren because we are not giving the fish enough time to grow to being adults and do enough breeding to keep it full.</a:t>
            </a:r>
          </a:p>
          <a:p>
            <a:r>
              <a:rPr lang="en-US" baseline="0" dirty="0">
                <a:latin typeface="Times New Roman" charset="0"/>
                <a:ea typeface="ＭＳ Ｐゴシック" charset="0"/>
                <a:cs typeface="ＭＳ Ｐゴシック" charset="0"/>
              </a:rPr>
              <a:t>We have to start thinking of the reef as our gardens and accept we can’t just take without thinking, we have to give the fish long enough to grow and breed and keep the fish strong and the reef full and productive.</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This is the new way to start thinking about the reef if we want to enjoy forever what God has given us in the first place.  </a:t>
            </a:r>
            <a:endParaRPr lang="en-US" dirty="0">
              <a:latin typeface="Times New Roman" charset="0"/>
              <a:ea typeface="ＭＳ Ｐゴシック" charset="0"/>
              <a:cs typeface="ＭＳ Ｐゴシック" charset="0"/>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38DF5990-07F4-9C43-B3FB-2AD5C4D8CA9B}" type="slidenum">
              <a:rPr lang="en-US" sz="1300"/>
              <a:pPr/>
              <a:t>47</a:t>
            </a:fld>
            <a:endParaRPr lang="en-US"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But</a:t>
            </a:r>
            <a:r>
              <a:rPr lang="en-US" baseline="0" dirty="0">
                <a:latin typeface="Times New Roman" charset="0"/>
                <a:ea typeface="ＭＳ Ｐゴシック" charset="0"/>
                <a:cs typeface="ＭＳ Ｐゴシック" charset="0"/>
              </a:rPr>
              <a:t> the reef is just the same as a garden. It is our garden in the sea. And with all gardens it is true that eventually you reap what you sow. If you don’t look after the garden and replant young plants and look after them, if you eat all the pigs and chickens before they breed, the garden goes barren and the community goes hungry.</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And that is what is happening to the reef. The gardens in the sea are going barren because we are not giving the fish enough time to grow to being adults and do enough breeding to keep it full.</a:t>
            </a:r>
          </a:p>
          <a:p>
            <a:r>
              <a:rPr lang="en-US" baseline="0" dirty="0">
                <a:latin typeface="Times New Roman" charset="0"/>
                <a:ea typeface="ＭＳ Ｐゴシック" charset="0"/>
                <a:cs typeface="ＭＳ Ｐゴシック" charset="0"/>
              </a:rPr>
              <a:t>We have to start thinking of the reef as our gardens and accept we can’t just take without thinking, we have to give the fish long enough to grow and breed and keep the fish strong and the reef full and productive.</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This is the new way to start thinking about the reef if we want to enjoy forever what God has given us in the first place.  </a:t>
            </a:r>
            <a:endParaRPr lang="en-US" dirty="0">
              <a:latin typeface="Times New Roman" charset="0"/>
              <a:ea typeface="ＭＳ Ｐゴシック" charset="0"/>
              <a:cs typeface="ＭＳ Ｐゴシック" charset="0"/>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001" indent="-301923">
              <a:defRPr sz="2500">
                <a:solidFill>
                  <a:schemeClr val="tx1"/>
                </a:solidFill>
                <a:latin typeface="Times New Roman" charset="0"/>
                <a:ea typeface="ＭＳ Ｐゴシック" charset="0"/>
              </a:defRPr>
            </a:lvl2pPr>
            <a:lvl3pPr marL="1207694" indent="-241539">
              <a:defRPr sz="2500">
                <a:solidFill>
                  <a:schemeClr val="tx1"/>
                </a:solidFill>
                <a:latin typeface="Times New Roman" charset="0"/>
                <a:ea typeface="ＭＳ Ｐゴシック" charset="0"/>
              </a:defRPr>
            </a:lvl3pPr>
            <a:lvl4pPr marL="1690771" indent="-241539">
              <a:defRPr sz="2500">
                <a:solidFill>
                  <a:schemeClr val="tx1"/>
                </a:solidFill>
                <a:latin typeface="Times New Roman" charset="0"/>
                <a:ea typeface="ＭＳ Ｐゴシック" charset="0"/>
              </a:defRPr>
            </a:lvl4pPr>
            <a:lvl5pPr marL="2173849" indent="-241539">
              <a:defRPr sz="2500">
                <a:solidFill>
                  <a:schemeClr val="tx1"/>
                </a:solidFill>
                <a:latin typeface="Times New Roman" charset="0"/>
                <a:ea typeface="ＭＳ Ｐゴシック" charset="0"/>
              </a:defRPr>
            </a:lvl5pPr>
            <a:lvl6pPr marL="2656926" indent="-241539" eaLnBrk="0" fontAlgn="base" hangingPunct="0">
              <a:spcBef>
                <a:spcPct val="0"/>
              </a:spcBef>
              <a:spcAft>
                <a:spcPct val="0"/>
              </a:spcAft>
              <a:defRPr sz="2500">
                <a:solidFill>
                  <a:schemeClr val="tx1"/>
                </a:solidFill>
                <a:latin typeface="Times New Roman" charset="0"/>
                <a:ea typeface="ＭＳ Ｐゴシック" charset="0"/>
              </a:defRPr>
            </a:lvl6pPr>
            <a:lvl7pPr marL="3140004" indent="-241539" eaLnBrk="0" fontAlgn="base" hangingPunct="0">
              <a:spcBef>
                <a:spcPct val="0"/>
              </a:spcBef>
              <a:spcAft>
                <a:spcPct val="0"/>
              </a:spcAft>
              <a:defRPr sz="2500">
                <a:solidFill>
                  <a:schemeClr val="tx1"/>
                </a:solidFill>
                <a:latin typeface="Times New Roman" charset="0"/>
                <a:ea typeface="ＭＳ Ｐゴシック" charset="0"/>
              </a:defRPr>
            </a:lvl7pPr>
            <a:lvl8pPr marL="3623081" indent="-241539" eaLnBrk="0" fontAlgn="base" hangingPunct="0">
              <a:spcBef>
                <a:spcPct val="0"/>
              </a:spcBef>
              <a:spcAft>
                <a:spcPct val="0"/>
              </a:spcAft>
              <a:defRPr sz="2500">
                <a:solidFill>
                  <a:schemeClr val="tx1"/>
                </a:solidFill>
                <a:latin typeface="Times New Roman" charset="0"/>
                <a:ea typeface="ＭＳ Ｐゴシック" charset="0"/>
              </a:defRPr>
            </a:lvl8pPr>
            <a:lvl9pPr marL="4106159" indent="-241539" eaLnBrk="0" fontAlgn="base" hangingPunct="0">
              <a:spcBef>
                <a:spcPct val="0"/>
              </a:spcBef>
              <a:spcAft>
                <a:spcPct val="0"/>
              </a:spcAft>
              <a:defRPr sz="2500">
                <a:solidFill>
                  <a:schemeClr val="tx1"/>
                </a:solidFill>
                <a:latin typeface="Times New Roman" charset="0"/>
                <a:ea typeface="ＭＳ Ｐゴシック" charset="0"/>
              </a:defRPr>
            </a:lvl9pPr>
          </a:lstStyle>
          <a:p>
            <a:fld id="{38DF5990-07F4-9C43-B3FB-2AD5C4D8CA9B}" type="slidenum">
              <a:rPr lang="en-US" sz="1300"/>
              <a:pPr/>
              <a:t>48</a:t>
            </a:fld>
            <a:endParaRPr lang="en-US"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There are a number of management actions that communities have taken to help reverse the decline of their fisheries.</a:t>
            </a:r>
          </a:p>
          <a:p>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a:t>
            </a:r>
            <a:r>
              <a:rPr lang="en-US" sz="1200" b="1" kern="1200" dirty="0" err="1">
                <a:solidFill>
                  <a:schemeClr val="tx1"/>
                </a:solidFill>
                <a:effectLst/>
                <a:latin typeface="+mn-lt"/>
                <a:ea typeface="+mn-ea"/>
                <a:cs typeface="+mn-cs"/>
              </a:rPr>
              <a:t>Tabu</a:t>
            </a:r>
            <a:r>
              <a:rPr lang="en-US" sz="1200" b="1" kern="1200" dirty="0">
                <a:solidFill>
                  <a:schemeClr val="tx1"/>
                </a:solidFill>
                <a:effectLst/>
                <a:latin typeface="+mn-lt"/>
                <a:ea typeface="+mn-ea"/>
                <a:cs typeface="+mn-cs"/>
              </a:rPr>
              <a:t> areas.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permanent or temporary bans on fishing in an</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area to allow the fish population to rebuild itself. Ideally the</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area is left closed permanently and the fish begin to spill over into other areas, and provide a constant source of new fish.</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a community does open the area, it is important not</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fish it so aggressively that you lose all the benefits you gained by closing it in the first place. For example, some places have fished the area more intensively after the </a:t>
            </a:r>
            <a:r>
              <a:rPr lang="en-US" sz="1200" kern="1200" dirty="0" err="1">
                <a:solidFill>
                  <a:schemeClr val="tx1"/>
                </a:solidFill>
                <a:effectLst/>
                <a:latin typeface="+mn-lt"/>
                <a:ea typeface="+mn-ea"/>
                <a:cs typeface="+mn-cs"/>
              </a:rPr>
              <a:t>tabu</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opened, and while they received an immediate benefit of increased fish, they ended up worse off for the long-term</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there were even less fish left after the initial opening to</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produce future catches. There are also limitation</a:t>
            </a:r>
            <a:r>
              <a:rPr lang="en-US" sz="1200" kern="1200" baseline="0" dirty="0">
                <a:solidFill>
                  <a:schemeClr val="tx1"/>
                </a:solidFill>
                <a:effectLst/>
                <a:latin typeface="+mn-lt"/>
                <a:ea typeface="+mn-ea"/>
                <a:cs typeface="+mn-cs"/>
              </a:rPr>
              <a:t>s on </a:t>
            </a:r>
            <a:r>
              <a:rPr lang="en-US" sz="1200" kern="1200" baseline="0" dirty="0" err="1">
                <a:solidFill>
                  <a:schemeClr val="tx1"/>
                </a:solidFill>
                <a:effectLst/>
                <a:latin typeface="+mn-lt"/>
                <a:ea typeface="+mn-ea"/>
                <a:cs typeface="+mn-cs"/>
              </a:rPr>
              <a:t>tabus</a:t>
            </a:r>
            <a:r>
              <a:rPr lang="en-US" sz="1200" kern="1200" baseline="0" dirty="0">
                <a:solidFill>
                  <a:schemeClr val="tx1"/>
                </a:solidFill>
                <a:effectLst/>
                <a:latin typeface="+mn-lt"/>
                <a:ea typeface="+mn-ea"/>
                <a:cs typeface="+mn-cs"/>
              </a:rPr>
              <a:t>, as fish, particularly larger ones, that travel outside the </a:t>
            </a:r>
            <a:r>
              <a:rPr lang="en-US" sz="1200" kern="1200" baseline="0" dirty="0" err="1">
                <a:solidFill>
                  <a:schemeClr val="tx1"/>
                </a:solidFill>
                <a:effectLst/>
                <a:latin typeface="+mn-lt"/>
                <a:ea typeface="+mn-ea"/>
                <a:cs typeface="+mn-cs"/>
              </a:rPr>
              <a:t>tabu</a:t>
            </a:r>
            <a:r>
              <a:rPr lang="en-US" sz="1200" kern="1200" baseline="0" dirty="0">
                <a:solidFill>
                  <a:schemeClr val="tx1"/>
                </a:solidFill>
                <a:effectLst/>
                <a:latin typeface="+mn-lt"/>
                <a:ea typeface="+mn-ea"/>
                <a:cs typeface="+mn-cs"/>
              </a:rPr>
              <a:t>, are still vulnerable to overfishing.</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Gear restrictions.</a:t>
            </a:r>
          </a:p>
          <a:p>
            <a:r>
              <a:rPr lang="en-US" sz="1200" kern="1200" dirty="0">
                <a:solidFill>
                  <a:schemeClr val="tx1"/>
                </a:solidFill>
                <a:effectLst/>
                <a:latin typeface="+mn-lt"/>
                <a:ea typeface="+mn-ea"/>
                <a:cs typeface="+mn-cs"/>
              </a:rPr>
              <a:t>Some modern gear and fishing methods are so efficient that</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can severely overfish an area, so there are not enough fish to produce a healthy amount of fish for the next year.</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gears/methods that other communities have banned for this reason is night-time scuba spear. Other areas have</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also banned gillnets, particularly ones with small mesh sizes.</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Seasonal Bans.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ban only on a particular season for a specific</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season. A good example is protecting the spawning season of kawakawa and </a:t>
            </a:r>
            <a:r>
              <a:rPr lang="en-US" sz="1200" kern="1200" dirty="0" err="1">
                <a:solidFill>
                  <a:schemeClr val="tx1"/>
                </a:solidFill>
                <a:effectLst/>
                <a:latin typeface="+mn-lt"/>
                <a:ea typeface="+mn-ea"/>
                <a:cs typeface="+mn-cs"/>
              </a:rPr>
              <a:t>donu</a:t>
            </a:r>
            <a:r>
              <a:rPr lang="en-US" sz="1200" kern="1200" dirty="0">
                <a:solidFill>
                  <a:schemeClr val="tx1"/>
                </a:solidFill>
                <a:effectLst/>
                <a:latin typeface="+mn-lt"/>
                <a:ea typeface="+mn-ea"/>
                <a:cs typeface="+mn-cs"/>
              </a:rPr>
              <a:t>. By letting them release their eggs before you catch them, you ensure you have enough fish</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tomorrow.</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Quotas.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communities have found the easiest way to manage a</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fishery is by limiting the total amount of fish someone can</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catch. Often the consideration is ensuring everyone first has enough fish to feed their families, and ensuring one</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person does not jeopardize that by fishing too much for</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commercial sale one year.</a:t>
            </a:r>
            <a:endParaRPr lang="en-AU"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5 Size limits.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Just like humans, fish have to reach a certain age before they</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reproduce. This</a:t>
            </a:r>
            <a:r>
              <a:rPr lang="en-US" sz="1200" kern="1200" baseline="0" dirty="0">
                <a:solidFill>
                  <a:schemeClr val="tx1"/>
                </a:solidFill>
                <a:effectLst/>
                <a:latin typeface="+mn-lt"/>
                <a:ea typeface="+mn-ea"/>
                <a:cs typeface="+mn-cs"/>
              </a:rPr>
              <a:t> project </a:t>
            </a:r>
            <a:r>
              <a:rPr lang="en-US" sz="1200" kern="1200" dirty="0">
                <a:solidFill>
                  <a:schemeClr val="tx1"/>
                </a:solidFill>
                <a:effectLst/>
                <a:latin typeface="+mn-lt"/>
                <a:ea typeface="+mn-ea"/>
                <a:cs typeface="+mn-cs"/>
              </a:rPr>
              <a:t>can pinpoint what size many fish we like need to be to ensure</a:t>
            </a:r>
            <a:r>
              <a:rPr lang="en-US" sz="1200" kern="1200" baseline="0" dirty="0">
                <a:solidFill>
                  <a:schemeClr val="tx1"/>
                </a:solidFill>
                <a:effectLst/>
                <a:latin typeface="+mn-lt"/>
                <a:ea typeface="+mn-ea"/>
                <a:cs typeface="+mn-cs"/>
              </a:rPr>
              <a:t> your reefs are plentiful again</a:t>
            </a:r>
            <a:r>
              <a:rPr lang="en-US" sz="1200" kern="1200" dirty="0">
                <a:solidFill>
                  <a:schemeClr val="tx1"/>
                </a:solidFill>
                <a:effectLst/>
                <a:latin typeface="+mn-lt"/>
                <a:ea typeface="+mn-ea"/>
                <a:cs typeface="+mn-cs"/>
              </a:rPr>
              <a:t>. If you stop catching fish smaller than that size, or the size were that fish becomes</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sexually reproductive, you can ensure that some fish are</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going to reach the stage where they will produce fish for</a:t>
            </a:r>
            <a:r>
              <a:rPr lang="en-A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next year.</a:t>
            </a:r>
            <a:endParaRPr lang="en-AU"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BFF7A2-A3CF-4449-92B4-3B971B2F9900}" type="slidenum">
              <a:rPr lang="en-US" smtClean="0"/>
              <a:t>50</a:t>
            </a:fld>
            <a:endParaRPr lang="en-US"/>
          </a:p>
        </p:txBody>
      </p:sp>
    </p:spTree>
    <p:extLst>
      <p:ext uri="{BB962C8B-B14F-4D97-AF65-F5344CB8AC3E}">
        <p14:creationId xmlns:p14="http://schemas.microsoft.com/office/powerpoint/2010/main" val="2218297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 fish are not getting big enough to reproduce before you catch them, they won’t have a chance to reproduce and replenish our seas. That’s the heart of the overfishing issue and a big reason why fish stocks decline.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catching fish before they get a chance to reproduce. This path could eventually lead to the fishery collapsing, as not enough fish are left to breed and restock your fishing grounds.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letting our fish get big enough that enough of them are reproducing each year to restock our fishing grounds.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BFF7A2-A3CF-4449-92B4-3B971B2F9900}" type="slidenum">
              <a:rPr lang="en-US" smtClean="0"/>
              <a:t>51</a:t>
            </a:fld>
            <a:endParaRPr lang="en-US"/>
          </a:p>
        </p:txBody>
      </p:sp>
    </p:spTree>
    <p:extLst>
      <p:ext uri="{BB962C8B-B14F-4D97-AF65-F5344CB8AC3E}">
        <p14:creationId xmlns:p14="http://schemas.microsoft.com/office/powerpoint/2010/main" val="855035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this leads us on to thinking about how much breeding is enough and how can we know how much is happening now, and how can we make sure that there will be enough in the future.</a:t>
            </a:r>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52</a:t>
            </a:fld>
            <a:endParaRPr lang="en-US"/>
          </a:p>
        </p:txBody>
      </p:sp>
    </p:spTree>
    <p:extLst>
      <p:ext uri="{BB962C8B-B14F-4D97-AF65-F5344CB8AC3E}">
        <p14:creationId xmlns:p14="http://schemas.microsoft.com/office/powerpoint/2010/main" val="3866695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So this is easiest to explain by thinking first about human.</a:t>
            </a:r>
          </a:p>
          <a:p>
            <a:endParaRPr lang="en-US" baseline="0" dirty="0"/>
          </a:p>
          <a:p>
            <a:r>
              <a:rPr lang="en-US" baseline="0" dirty="0"/>
              <a:t>We now that is we do a survey of a community and find that on average each adult couple has about two children grow up to adults, then the children will replace the adults and the population will be stable. This is what we call the replacement level of breeding. This level of breeding is enough to replace the existing adults. </a:t>
            </a:r>
          </a:p>
          <a:p>
            <a:endParaRPr lang="en-US" baseline="0" dirty="0"/>
          </a:p>
          <a:p>
            <a:r>
              <a:rPr lang="en-US" baseline="0" dirty="0"/>
              <a:t>If on average each adult couple has more than 2 children than the population will grow, and the larger the number is the faster it will grow. So in many Pacific countries couples have four or more children on average and the populations are doubling every 30-40 years.</a:t>
            </a:r>
          </a:p>
          <a:p>
            <a:r>
              <a:rPr lang="en-US" baseline="0" dirty="0"/>
              <a:t>On the other hand in many countries in Europe, in japan and China couples have on average 1.2 – 1.5 children per couple and without immigration </a:t>
            </a:r>
            <a:r>
              <a:rPr lang="en-US" baseline="0" dirty="0" err="1"/>
              <a:t>thei</a:t>
            </a:r>
            <a:r>
              <a:rPr lang="en-US" baseline="0" dirty="0"/>
              <a:t> populations are now getting smaller and smaller. </a:t>
            </a:r>
          </a:p>
        </p:txBody>
      </p:sp>
      <p:sp>
        <p:nvSpPr>
          <p:cNvPr id="4" name="Slide Number Placeholder 3"/>
          <p:cNvSpPr>
            <a:spLocks noGrp="1"/>
          </p:cNvSpPr>
          <p:nvPr>
            <p:ph type="sldNum" sz="quarter" idx="10"/>
          </p:nvPr>
        </p:nvSpPr>
        <p:spPr/>
        <p:txBody>
          <a:bodyPr/>
          <a:lstStyle/>
          <a:p>
            <a:fld id="{C95A4A6E-4960-4FD9-AD6B-19BD655FD2E8}" type="slidenum">
              <a:rPr lang="en-AU" smtClean="0"/>
              <a:pPr/>
              <a:t>53</a:t>
            </a:fld>
            <a:endParaRPr lang="en-A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So we can think about the reef fish in the similar way.</a:t>
            </a:r>
          </a:p>
          <a:p>
            <a:r>
              <a:rPr lang="en-US" baseline="0" dirty="0"/>
              <a:t>If there is no fishing, before the forefathers came to these islands and started fishing, all the fish got to live out their natural lives and do 100% of their natural amount of breeding, which in fish we call spawning. So without fishing the fish get to complete 100% of their potential for spawning. </a:t>
            </a:r>
          </a:p>
          <a:p>
            <a:r>
              <a:rPr lang="en-US" baseline="0" dirty="0"/>
              <a:t>And when people start fishing many of the fish get caught and eaten before they can complete 100% of the natural potential for spawning, because their lives are cut short when we catch them.</a:t>
            </a:r>
          </a:p>
          <a:p>
            <a:r>
              <a:rPr lang="en-US" baseline="0" dirty="0"/>
              <a:t>From studies down around the world Marine Biologists know that down to around 20% of the natural potential for spawning the fish can still build their population and keep the reef full, but the lower the number the slower the longer the population takes to build back up again after fishing.</a:t>
            </a:r>
          </a:p>
          <a:p>
            <a:r>
              <a:rPr lang="en-US" baseline="0" dirty="0"/>
              <a:t>Around 20% of spawning the adult fish can only do enough breeding to replace themselves and keep the population steady at the low level, but they can no longer grow their population and fill a reef back up again, so this 20% of spawning is like each human couple having 2 children. This is the replacement level for fish populations.</a:t>
            </a:r>
          </a:p>
          <a:p>
            <a:r>
              <a:rPr lang="en-US" baseline="0" dirty="0"/>
              <a:t>Below that level the adult fish cannot complete enough of their potential for spawning to even replace themselves, and we expect that year by year the population of fish will get less and less as we catch and eat them before they replace themselves. And eventually the fish will go locally extinct and the reef will go barren.</a:t>
            </a:r>
          </a:p>
        </p:txBody>
      </p:sp>
      <p:sp>
        <p:nvSpPr>
          <p:cNvPr id="4" name="Slide Number Placeholder 3"/>
          <p:cNvSpPr>
            <a:spLocks noGrp="1"/>
          </p:cNvSpPr>
          <p:nvPr>
            <p:ph type="sldNum" sz="quarter" idx="10"/>
          </p:nvPr>
        </p:nvSpPr>
        <p:spPr/>
        <p:txBody>
          <a:bodyPr/>
          <a:lstStyle/>
          <a:p>
            <a:fld id="{C95A4A6E-4960-4FD9-AD6B-19BD655FD2E8}" type="slidenum">
              <a:rPr lang="en-AU" smtClean="0"/>
              <a:pPr/>
              <a:t>54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even it’s important</a:t>
            </a:r>
            <a:r>
              <a:rPr lang="en-AU" baseline="0" dirty="0"/>
              <a:t> say note that </a:t>
            </a:r>
            <a:r>
              <a:rPr lang="en-AU" dirty="0"/>
              <a:t>if you are not a fishermen, you are likely aware</a:t>
            </a:r>
            <a:r>
              <a:rPr lang="en-AU" baseline="0" dirty="0"/>
              <a:t> that times have changed and impacted by these changes. The fish on your plates are likely smaller today than there were before. And the fish in the markets are smaller today, than they were before. And often as supplies are reduced, they get more and more expensive. These changes are making life harder for communities in Fiji.</a:t>
            </a:r>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5</a:t>
            </a:fld>
            <a:endParaRPr lang="en-US"/>
          </a:p>
        </p:txBody>
      </p:sp>
    </p:spTree>
    <p:extLst>
      <p:ext uri="{BB962C8B-B14F-4D97-AF65-F5344CB8AC3E}">
        <p14:creationId xmlns:p14="http://schemas.microsoft.com/office/powerpoint/2010/main" val="2004452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find</a:t>
            </a:r>
            <a:r>
              <a:rPr lang="en-US" baseline="0" dirty="0"/>
              <a:t> out how much spawning the fish on any reef are getting done by studying the size of fish on a reef and the size at which they start breeding.</a:t>
            </a:r>
          </a:p>
          <a:p>
            <a:r>
              <a:rPr lang="en-US" baseline="0" dirty="0"/>
              <a:t>This project uses the fact that fishing changes the size of fish in predictable way that scientist understand very well.</a:t>
            </a:r>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55</a:t>
            </a:fld>
            <a:endParaRPr lang="en-US"/>
          </a:p>
        </p:txBody>
      </p:sp>
    </p:spTree>
    <p:extLst>
      <p:ext uri="{BB962C8B-B14F-4D97-AF65-F5344CB8AC3E}">
        <p14:creationId xmlns:p14="http://schemas.microsoft.com/office/powerpoint/2010/main" val="1351675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latin typeface="Times New Roman" charset="0"/>
                <a:ea typeface="ＭＳ Ｐゴシック" charset="0"/>
                <a:cs typeface="ＭＳ Ｐゴシック" charset="0"/>
              </a:rPr>
              <a:t>So this the type of graph we use to make this study to work out how much spawning is happening on a reef. On the bottom we show the length of the fish, the smallest fish on the left and the biggest fish on the right. Up the side we show the number of fish of each size that that we count, from few fish (zero) at the bottom up to many fish (450) fish of a size at the top. And here we also show the size at which the fish mature – become adults.</a:t>
            </a:r>
          </a:p>
          <a:p>
            <a:pPr marL="228600" indent="-228600">
              <a:buAutoNum type="arabicPeriod"/>
            </a:pPr>
            <a:r>
              <a:rPr lang="en-US" baseline="0" dirty="0">
                <a:latin typeface="Times New Roman" charset="0"/>
                <a:ea typeface="ＭＳ Ｐゴシック" charset="0"/>
                <a:cs typeface="ＭＳ Ｐゴシック" charset="0"/>
              </a:rPr>
              <a:t>Now we show the sizes of the fish that we would see if there was no fishing. In this picture we see in our sample that we have measured about 425 fish of size 20, but we measure zero fish of size 30 &amp; 32. That is because like humans every fish has an average adult size and a maximum adult size, and even if there is no-one fishing they stop growing and die-off before getting above that maximum size which in this picture is about 29. On the other hand normally we don’t see the smallest fish in our samples because they are not caught by the fishing gear, either because the hooks or nets are too big, or because many small fish hide away in the coral, or </a:t>
            </a:r>
            <a:r>
              <a:rPr lang="en-US" baseline="0" dirty="0" err="1">
                <a:latin typeface="Times New Roman" charset="0"/>
                <a:ea typeface="ＭＳ Ｐゴシック" charset="0"/>
                <a:cs typeface="ＭＳ Ｐゴシック" charset="0"/>
              </a:rPr>
              <a:t>seagrass</a:t>
            </a:r>
            <a:r>
              <a:rPr lang="en-US" baseline="0" dirty="0">
                <a:latin typeface="Times New Roman" charset="0"/>
                <a:ea typeface="ＭＳ Ｐゴシック" charset="0"/>
                <a:cs typeface="ＭＳ Ｐゴシック" charset="0"/>
              </a:rPr>
              <a:t> or shallows to stay safe from being eaten by the big adult fish out on the reef.</a:t>
            </a:r>
          </a:p>
          <a:p>
            <a:pPr marL="228600" indent="-228600">
              <a:buAutoNum type="arabicPeriod"/>
            </a:pPr>
            <a:r>
              <a:rPr lang="en-US" dirty="0">
                <a:latin typeface="Times New Roman" charset="0"/>
                <a:ea typeface="ＭＳ Ｐゴシック" charset="0"/>
                <a:cs typeface="ＭＳ Ｐゴシック" charset="0"/>
              </a:rPr>
              <a:t>So when fishing starts some of the fish get caught and eaten before</a:t>
            </a:r>
            <a:r>
              <a:rPr lang="en-US" baseline="0" dirty="0">
                <a:latin typeface="Times New Roman" charset="0"/>
                <a:ea typeface="ＭＳ Ｐゴシック" charset="0"/>
                <a:cs typeface="ＭＳ Ｐゴシック" charset="0"/>
              </a:rPr>
              <a:t> they can grow to full size and old age</a:t>
            </a:r>
          </a:p>
          <a:p>
            <a:pPr marL="228600" indent="-228600">
              <a:buAutoNum type="arabicPeriod"/>
            </a:pPr>
            <a:r>
              <a:rPr lang="en-US" baseline="0" dirty="0">
                <a:latin typeface="Times New Roman" charset="0"/>
                <a:ea typeface="ＭＳ Ｐゴシック" charset="0"/>
                <a:cs typeface="ＭＳ Ｐゴシック" charset="0"/>
              </a:rPr>
              <a:t>And as fishing gets heavier more fish are caught before reaching full size, and this has the biggest effect over on the right and in the middle of this graph where you see there are now a lot less of the biggest size classes of fish. And see the way the average size of the fish is getting smaller, so that it looks as if the fish are now smaller over all. This is not because the fish are growing any differently, it is just because the fish don’t get to live as long as before, or grow as big; most of them are now being caught before they get big and old.</a:t>
            </a:r>
          </a:p>
          <a:p>
            <a:pPr marL="228600" indent="-228600">
              <a:buAutoNum type="arabicPeriod"/>
            </a:pPr>
            <a:r>
              <a:rPr lang="en-US" baseline="0" dirty="0">
                <a:latin typeface="Times New Roman" charset="0"/>
                <a:ea typeface="ＭＳ Ｐゴシック" charset="0"/>
                <a:cs typeface="ＭＳ Ｐゴシック" charset="0"/>
              </a:rPr>
              <a:t>This process goes on the longer there is fishing and the more fishing that occurs. Until eventually no fish ever get as big as they used to in the past. This is what often creates arguments in fishing communities between the old fishers who remember catching much bigger fish, and the young fishers who have never seen fish that big and think the old fishermen are exaggerating about the size of the fish the old people used to catch. But over on the left, the young small fish remain much the same as long as there is at least 20% of spawning going on, enough to keep the supply of young fish steady.</a:t>
            </a:r>
          </a:p>
          <a:p>
            <a:pPr marL="228600" indent="-228600">
              <a:buAutoNum type="arabicPeriod"/>
            </a:pPr>
            <a:r>
              <a:rPr lang="en-US" baseline="0" dirty="0">
                <a:latin typeface="Times New Roman" charset="0"/>
                <a:ea typeface="ＭＳ Ｐゴシック" charset="0"/>
                <a:cs typeface="ＭＳ Ｐゴシック" charset="0"/>
              </a:rPr>
              <a:t> So as long as there is enough spawning almost all the change will be in the number and size of the biggest fish.</a:t>
            </a:r>
          </a:p>
          <a:p>
            <a:pPr marL="228600" indent="-228600">
              <a:buAutoNum type="arabicPeriod"/>
            </a:pPr>
            <a:r>
              <a:rPr lang="en-US" baseline="0" dirty="0">
                <a:latin typeface="Times New Roman" charset="0"/>
                <a:ea typeface="ＭＳ Ｐゴシック" charset="0"/>
                <a:cs typeface="ＭＳ Ｐゴシック" charset="0"/>
              </a:rPr>
              <a:t>But eventually when the level of spawning goes below 20%, the supply of little fish starts failing and then you see change on the left as well, with the last lot of fish growing bigger and getting fewer and fewer, </a:t>
            </a:r>
          </a:p>
          <a:p>
            <a:pPr marL="228600" indent="-228600">
              <a:buAutoNum type="arabicPeriod"/>
            </a:pPr>
            <a:r>
              <a:rPr lang="en-US" baseline="0" dirty="0">
                <a:latin typeface="Times New Roman" charset="0"/>
                <a:ea typeface="ＭＳ Ｐゴシック" charset="0"/>
                <a:cs typeface="ＭＳ Ｐゴシック" charset="0"/>
              </a:rPr>
              <a:t>Until at last they are caught out and the population goes local extinct.</a:t>
            </a:r>
          </a:p>
        </p:txBody>
      </p:sp>
      <p:sp>
        <p:nvSpPr>
          <p:cNvPr id="4" name="Slide Number Placeholder 3"/>
          <p:cNvSpPr>
            <a:spLocks noGrp="1"/>
          </p:cNvSpPr>
          <p:nvPr>
            <p:ph type="sldNum" sz="quarter" idx="10"/>
          </p:nvPr>
        </p:nvSpPr>
        <p:spPr/>
        <p:txBody>
          <a:bodyPr/>
          <a:lstStyle/>
          <a:p>
            <a:fld id="{C95A4A6E-4960-4FD9-AD6B-19BD655FD2E8}" type="slidenum">
              <a:rPr lang="en-AU" smtClean="0"/>
              <a:pPr/>
              <a:t>56</a:t>
            </a:fld>
            <a:endParaRPr lang="en-AU"/>
          </a:p>
        </p:txBody>
      </p:sp>
    </p:spTree>
    <p:extLst>
      <p:ext uri="{BB962C8B-B14F-4D97-AF65-F5344CB8AC3E}">
        <p14:creationId xmlns:p14="http://schemas.microsoft.com/office/powerpoint/2010/main" val="902591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latin typeface="Times New Roman" charset="0"/>
                <a:ea typeface="ＭＳ Ｐゴシック" charset="0"/>
                <a:cs typeface="ＭＳ Ｐゴシック" charset="0"/>
              </a:rPr>
              <a:t>So our method uses the way fishing changes the size of fish to estimate how much spawning is occurring now. If we measure the size of fish now, by knowing what type of fish we are looking at and measuring the size at which it becomes adult in each place we can estimate how much spawning is being left by the fishing in each place.</a:t>
            </a:r>
          </a:p>
          <a:p>
            <a:pPr marL="0" indent="0">
              <a:buNone/>
            </a:pPr>
            <a:endParaRPr lang="en-US" dirty="0">
              <a:latin typeface="Times New Roman" charset="0"/>
              <a:ea typeface="ＭＳ Ｐゴシック" charset="0"/>
              <a:cs typeface="ＭＳ Ｐゴシック" charset="0"/>
            </a:endParaRPr>
          </a:p>
          <a:p>
            <a:pPr marL="0" indent="0">
              <a:buNone/>
            </a:pPr>
            <a:r>
              <a:rPr lang="en-US" baseline="0" dirty="0">
                <a:latin typeface="Times New Roman" charset="0"/>
                <a:ea typeface="ＭＳ Ｐゴシック" charset="0"/>
                <a:cs typeface="ＭＳ Ｐゴシック" charset="0"/>
              </a:rPr>
              <a:t>And what we know is this: as long as there is enough breeding the population will be steady, with enough new fish every year coming back. To keep the stock strong and the reef full we need 30-40%b but as long as we have at minimum 20 percent of spawning the stocks will stay stable if not plentiful. </a:t>
            </a:r>
          </a:p>
          <a:p>
            <a:pPr marL="0" indent="0">
              <a:buNone/>
            </a:pPr>
            <a:endParaRPr lang="en-US" baseline="0" dirty="0">
              <a:latin typeface="Times New Roman" charset="0"/>
              <a:ea typeface="ＭＳ Ｐゴシック" charset="0"/>
              <a:cs typeface="ＭＳ Ｐゴシック" charset="0"/>
            </a:endParaRPr>
          </a:p>
          <a:p>
            <a:r>
              <a:rPr lang="en-AU" dirty="0"/>
              <a:t>So the</a:t>
            </a:r>
            <a:r>
              <a:rPr lang="en-AU" baseline="0" dirty="0"/>
              <a:t> goal of this project to figure out how much spawning is happening now, and what the size should be to make sure more than 20% of spawning is safe. If we protect the fish until they have done the bare minimum of 20% spawning it also happens to make sure that maximum amount of catch can be made, because the fish will get to the best possible size.</a:t>
            </a:r>
          </a:p>
          <a:p>
            <a:endParaRPr lang="en-AU" baseline="0" dirty="0"/>
          </a:p>
          <a:p>
            <a:r>
              <a:rPr lang="en-AU" baseline="0" dirty="0"/>
              <a:t>This like stopping people eat all the fruit on a tree before it becomes big and ripe – so away of making more food – instead of catching the fish too small before they have grown up. </a:t>
            </a:r>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57</a:t>
            </a:fld>
            <a:endParaRPr lang="en-US"/>
          </a:p>
        </p:txBody>
      </p:sp>
    </p:spTree>
    <p:extLst>
      <p:ext uri="{BB962C8B-B14F-4D97-AF65-F5344CB8AC3E}">
        <p14:creationId xmlns:p14="http://schemas.microsoft.com/office/powerpoint/2010/main" val="3119606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So</a:t>
            </a:r>
            <a:r>
              <a:rPr lang="en-US" baseline="0" dirty="0"/>
              <a:t> these are the types of measurements we have been making.</a:t>
            </a: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a:t>On the left you see a fish being measured for length on a measuring board, and on the right you see a fish cut-open so we can see if is adult or immature, and whether it is male or female.</a:t>
            </a:r>
          </a:p>
          <a:p>
            <a:endParaRPr lang="en-US" dirty="0"/>
          </a:p>
          <a:p>
            <a:r>
              <a:rPr lang="en-US" dirty="0"/>
              <a:t>With just these two data measurements,</a:t>
            </a:r>
            <a:r>
              <a:rPr lang="en-US" baseline="0" dirty="0"/>
              <a:t> we can figure out your 20 percent, or what we call Set Size.</a:t>
            </a:r>
            <a:r>
              <a:rPr lang="en-US" dirty="0"/>
              <a:t> </a:t>
            </a:r>
          </a:p>
        </p:txBody>
      </p:sp>
      <p:sp>
        <p:nvSpPr>
          <p:cNvPr id="4" name="Slide Number Placeholder 3"/>
          <p:cNvSpPr>
            <a:spLocks noGrp="1"/>
          </p:cNvSpPr>
          <p:nvPr>
            <p:ph type="sldNum" sz="quarter" idx="10"/>
          </p:nvPr>
        </p:nvSpPr>
        <p:spPr/>
        <p:txBody>
          <a:bodyPr/>
          <a:lstStyle/>
          <a:p>
            <a:fld id="{C95A4A6E-4960-4FD9-AD6B-19BD655FD2E8}" type="slidenum">
              <a:rPr lang="en-AU" smtClean="0"/>
              <a:pPr/>
              <a:t>60</a:t>
            </a:fld>
            <a:endParaRPr lang="en-A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fish for length is very easy. We just how</a:t>
            </a:r>
            <a:r>
              <a:rPr lang="en-US" baseline="0" dirty="0"/>
              <a:t> many millimeters long they are by measuring from the tip of their nose down the middle of their bodies to the middle of their tails. </a:t>
            </a:r>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61</a:t>
            </a:fld>
            <a:endParaRPr lang="en-US"/>
          </a:p>
        </p:txBody>
      </p:sp>
    </p:spTree>
    <p:extLst>
      <p:ext uri="{BB962C8B-B14F-4D97-AF65-F5344CB8AC3E}">
        <p14:creationId xmlns:p14="http://schemas.microsoft.com/office/powerpoint/2010/main" val="2502809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second bit of information we get is about whether the fish is adult or immature, and male or female. This is a bit more difficult and takes a while to get your head wrapped around, especially when the fish are not in their season for breeding.</a:t>
            </a:r>
          </a:p>
          <a:p>
            <a:endParaRPr lang="en-US" baseline="0" dirty="0"/>
          </a:p>
          <a:p>
            <a:r>
              <a:rPr lang="en-US" baseline="0" dirty="0"/>
              <a:t>So for this we need to cut the belly of a fish open. So here we are holding a fish on its back and we have opened up its belly. Now the stomach and liver what we call the guts are on top and we can pull them forward to look beneath for the sex organ or gonads. If there are gonads there are always two of them, sitting next to the air bag or swim bladder up against the backbone of the fish. </a:t>
            </a:r>
          </a:p>
          <a:p>
            <a:endParaRPr lang="en-US" baseline="0" dirty="0"/>
          </a:p>
          <a:p>
            <a:r>
              <a:rPr lang="en-US" baseline="0" dirty="0"/>
              <a:t>Before the fish starts becoming an adult, when it is still immature, on the left here, it may be impossible to find the gonads because they have not even started growing yet. If you cannot find the gonad in a fish, just assume that it is immature. Eventually as the fish starts to become adult - two little clear threads or straps will be seen, in the middle at the left, and eventually the strings start filling up to become like a small tube or sausage.</a:t>
            </a:r>
          </a:p>
          <a:p>
            <a:endParaRPr lang="en-US" baseline="0" dirty="0"/>
          </a:p>
          <a:p>
            <a:r>
              <a:rPr lang="en-US" baseline="0" dirty="0"/>
              <a:t>When the fish are adult the gonads have a distinctive shape and color, but whether they are big or small depends on whether they are in their spawning season, or between the breeding seasons.</a:t>
            </a:r>
          </a:p>
          <a:p>
            <a:endParaRPr lang="en-US" baseline="0" dirty="0"/>
          </a:p>
          <a:p>
            <a:r>
              <a:rPr lang="en-US" baseline="0" dirty="0"/>
              <a:t>The gonad of the adult males, in the middle here, are normally a milky or creamy color, and has a shape a little bit like a liver with lobes, Sometimes fish have a lot of fat or grease that can look a bit like the male gonad, but normally that will be wrapped around the stomach and not lying as a pair along the back bone. Also it feels different to the gonad – greasy and </a:t>
            </a:r>
            <a:r>
              <a:rPr lang="en-US" baseline="0" dirty="0" err="1"/>
              <a:t>oliy</a:t>
            </a:r>
            <a:r>
              <a:rPr lang="en-US" baseline="0" dirty="0"/>
              <a:t>, not just slimy like the gonad.</a:t>
            </a:r>
          </a:p>
          <a:p>
            <a:endParaRPr lang="en-US" baseline="0" dirty="0"/>
          </a:p>
          <a:p>
            <a:r>
              <a:rPr lang="en-US" baseline="0" dirty="0"/>
              <a:t>The adult females (on the right) are normally orange or brown but in some fish can be a light brown creamy color as well. But they start off like tubes or sausages, and as they grow the veins supply nutrients to grow the eggs become visible and if you break them open you will feel they are gritty inside – which is the little eggs.</a:t>
            </a:r>
          </a:p>
          <a:p>
            <a:endParaRPr lang="en-US" baseline="0" dirty="0"/>
          </a:p>
          <a:p>
            <a:r>
              <a:rPr lang="en-US" baseline="0" dirty="0"/>
              <a:t>As the time for breeding gets close, the gonad get big and fill the gut cavity, </a:t>
            </a:r>
            <a:r>
              <a:rPr lang="en-US" baseline="0" dirty="0" err="1"/>
              <a:t>th</a:t>
            </a:r>
            <a:r>
              <a:rPr lang="en-US" baseline="0" dirty="0"/>
              <a:t> female gonad breaks open easily and the eggs are clearly visible, and the milky milt of the male comes out easily. </a:t>
            </a:r>
          </a:p>
          <a:p>
            <a:endParaRPr lang="en-US" baseline="0" dirty="0"/>
          </a:p>
          <a:p>
            <a:r>
              <a:rPr lang="en-US" baseline="0" dirty="0"/>
              <a:t>When the fish are breeding it is often not necessary to cut the fish open, you can just squeeze their fat bellies and see if eggs or the male milt comes out, to see which sex they are. </a:t>
            </a:r>
            <a:endParaRPr lang="en-US" dirty="0"/>
          </a:p>
        </p:txBody>
      </p:sp>
      <p:sp>
        <p:nvSpPr>
          <p:cNvPr id="4" name="Slide Number Placeholder 3"/>
          <p:cNvSpPr>
            <a:spLocks noGrp="1"/>
          </p:cNvSpPr>
          <p:nvPr>
            <p:ph type="sldNum" sz="quarter" idx="10"/>
          </p:nvPr>
        </p:nvSpPr>
        <p:spPr/>
        <p:txBody>
          <a:bodyPr/>
          <a:lstStyle/>
          <a:p>
            <a:fld id="{C95A4A6E-4960-4FD9-AD6B-19BD655FD2E8}" type="slidenum">
              <a:rPr lang="en-AU" smtClean="0"/>
              <a:pPr/>
              <a:t>63</a:t>
            </a:fld>
            <a:endParaRPr lang="en-A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5935E-9BDE-CC45-B64C-60F31C4D5F7C}" type="slidenum">
              <a:rPr lang="en-US" smtClean="0"/>
              <a:t>66</a:t>
            </a:fld>
            <a:endParaRPr lang="en-US"/>
          </a:p>
        </p:txBody>
      </p:sp>
    </p:spTree>
    <p:extLst>
      <p:ext uri="{BB962C8B-B14F-4D97-AF65-F5344CB8AC3E}">
        <p14:creationId xmlns:p14="http://schemas.microsoft.com/office/powerpoint/2010/main" val="352065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Why aren’t people more concerned?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chemeClr val="bg1"/>
              </a:solidFill>
            </a:endParaRPr>
          </a:p>
          <a:p>
            <a:r>
              <a:rPr lang="en-AU" dirty="0"/>
              <a:t>Sometimes,</a:t>
            </a:r>
            <a:r>
              <a:rPr lang="en-AU" baseline="0" dirty="0"/>
              <a:t> it’s simply because the changes that are taking place in on our reefs are taking place over years, and so people don’t notice how much things have really changed, until they look back over decades and realize that life was a lot better years ago. The fish were a lot bigger, and more plentiful then. But year to year, the change is small enough that people tend to let it slide and just manage life more day to day. This is what scientists call the sliding baseline. Each generation only knows how the fishing was for them and doesn’t realize how much better it was for their parents and grandparents.</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C1BFF7A2-A3CF-4449-92B4-3B971B2F9900}" type="slidenum">
              <a:rPr lang="en-US" smtClean="0"/>
              <a:t>6</a:t>
            </a:fld>
            <a:endParaRPr lang="en-US"/>
          </a:p>
        </p:txBody>
      </p:sp>
    </p:spTree>
    <p:extLst>
      <p:ext uri="{BB962C8B-B14F-4D97-AF65-F5344CB8AC3E}">
        <p14:creationId xmlns:p14="http://schemas.microsoft.com/office/powerpoint/2010/main" val="45296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how do you know if your village reefs are being overfished? How do you know if you’re living in a place where things are not as good as they used to be? The</a:t>
            </a:r>
            <a:r>
              <a:rPr lang="en-GB" sz="1200" kern="1200" baseline="0" dirty="0">
                <a:solidFill>
                  <a:schemeClr val="tx1"/>
                </a:solidFill>
                <a:effectLst/>
                <a:latin typeface="+mn-lt"/>
                <a:ea typeface="+mn-ea"/>
                <a:cs typeface="+mn-cs"/>
              </a:rPr>
              <a:t> easiest thing to do is j</a:t>
            </a:r>
            <a:r>
              <a:rPr lang="en-GB" sz="1200" kern="1200" dirty="0">
                <a:solidFill>
                  <a:schemeClr val="tx1"/>
                </a:solidFill>
                <a:effectLst/>
                <a:latin typeface="+mn-lt"/>
                <a:ea typeface="+mn-ea"/>
                <a:cs typeface="+mn-cs"/>
              </a:rPr>
              <a:t>ust ask any fishermen if they are spending more time to catch the same amount of fish. And ask if the fish they are catching are getting smaller and smaller. These</a:t>
            </a:r>
            <a:r>
              <a:rPr lang="en-GB" sz="1200" kern="1200" baseline="0" dirty="0">
                <a:solidFill>
                  <a:schemeClr val="tx1"/>
                </a:solidFill>
                <a:effectLst/>
                <a:latin typeface="+mn-lt"/>
                <a:ea typeface="+mn-ea"/>
                <a:cs typeface="+mn-cs"/>
              </a:rPr>
              <a:t> are the easiest ways to figure out what’s going on, on your reefs. Most times what we hear is this: It’s getting harder, they are going further, spending more and catching smaller and smaller fish. That’s a trend going in the wrong direction and does not bode well for Fiji communities, unless action is taken, as eventually there will be no fish left to breed.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That’s why we are here to help you take action.</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BFF7A2-A3CF-4449-92B4-3B971B2F9900}" type="slidenum">
              <a:rPr lang="en-US" smtClean="0"/>
              <a:t>7</a:t>
            </a:fld>
            <a:endParaRPr lang="en-US"/>
          </a:p>
        </p:txBody>
      </p:sp>
    </p:spTree>
    <p:extLst>
      <p:ext uri="{BB962C8B-B14F-4D97-AF65-F5344CB8AC3E}">
        <p14:creationId xmlns:p14="http://schemas.microsoft.com/office/powerpoint/2010/main" val="365164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over fishing doesn’t just change how far you need to go to get fish, and the size of the fish you catch, but also you see the types of fish that you can catch changing as well.</a:t>
            </a:r>
          </a:p>
          <a:p>
            <a:r>
              <a:rPr lang="en-US" baseline="0" dirty="0"/>
              <a:t>This is what we call fishing down the food web.</a:t>
            </a:r>
            <a:endParaRPr lang="en-US" dirty="0"/>
          </a:p>
          <a:p>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8</a:t>
            </a:fld>
            <a:endParaRPr lang="en-US"/>
          </a:p>
        </p:txBody>
      </p:sp>
    </p:spTree>
    <p:extLst>
      <p:ext uri="{BB962C8B-B14F-4D97-AF65-F5344CB8AC3E}">
        <p14:creationId xmlns:p14="http://schemas.microsoft.com/office/powerpoint/2010/main" val="219879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reef there are many types of fish, with the biggest types of fish eating the middle size fish, the middle size fish eating the smaller fish, and the smaller</a:t>
            </a:r>
            <a:r>
              <a:rPr lang="en-US" baseline="0" dirty="0"/>
              <a:t> fish eating the smallest baitfish.</a:t>
            </a:r>
            <a:r>
              <a:rPr lang="en-US" dirty="0"/>
              <a:t> </a:t>
            </a:r>
            <a:r>
              <a:rPr lang="en-US" baseline="0" dirty="0"/>
              <a:t> </a:t>
            </a:r>
            <a:r>
              <a:rPr lang="en-US" dirty="0"/>
              <a:t>This is what</a:t>
            </a:r>
            <a:r>
              <a:rPr lang="en-US" baseline="0" dirty="0"/>
              <a:t> scientists call the food web, and it is similar all across the Pacific, with every country starting off with more or less the same types of fish and food web. And in every country as the fishing starts becoming heavy, we see it change in the same way.  </a:t>
            </a:r>
            <a:endParaRPr lang="en-US" dirty="0"/>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fish which disappear are always the biggest. Fishermen and hunters always like to catch the biggest fish or animal which will feed the most people in their family and community and give them the biggest bragging rights. And this has been the</a:t>
            </a:r>
            <a:r>
              <a:rPr lang="en-US" baseline="0" dirty="0"/>
              <a:t> way since the beginning of time. The first land animals that human hunters killed off were the hairy elephants called mammoths that were once all across Asia, Europe and America until humans arrived and drove them extinct.</a:t>
            </a:r>
            <a:r>
              <a:rPr lang="en-US" dirty="0"/>
              <a:t> </a:t>
            </a:r>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1BFF7A2-A3CF-4449-92B4-3B971B2F9900}" type="slidenum">
              <a:rPr lang="en-US" smtClean="0"/>
              <a:t>9</a:t>
            </a:fld>
            <a:endParaRPr lang="en-US"/>
          </a:p>
        </p:txBody>
      </p:sp>
    </p:spTree>
    <p:extLst>
      <p:ext uri="{BB962C8B-B14F-4D97-AF65-F5344CB8AC3E}">
        <p14:creationId xmlns:p14="http://schemas.microsoft.com/office/powerpoint/2010/main" val="278443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09314-9929-4E51-9B32-77E0412B6E6B}" type="datetimeFigureOut">
              <a:rPr lang="en-US" smtClean="0"/>
              <a:t>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8868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09314-9929-4E51-9B32-77E0412B6E6B}" type="datetimeFigureOut">
              <a:rPr lang="en-US" smtClean="0"/>
              <a:t>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189403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09314-9929-4E51-9B32-77E0412B6E6B}" type="datetimeFigureOut">
              <a:rPr lang="en-US" smtClean="0"/>
              <a:t>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124075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2380B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09314-9929-4E51-9B32-77E0412B6E6B}" type="datetimeFigureOut">
              <a:rPr lang="en-US" smtClean="0"/>
              <a:t>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0A75-879B-4B8E-8039-B11B5930B852}" type="slidenum">
              <a:rPr lang="en-US" smtClean="0"/>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5"/>
            <a:ext cx="9144000" cy="6856629"/>
          </a:xfrm>
          <a:prstGeom prst="rect">
            <a:avLst/>
          </a:prstGeom>
        </p:spPr>
      </p:pic>
    </p:spTree>
    <p:extLst>
      <p:ext uri="{BB962C8B-B14F-4D97-AF65-F5344CB8AC3E}">
        <p14:creationId xmlns:p14="http://schemas.microsoft.com/office/powerpoint/2010/main" val="167844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09314-9929-4E51-9B32-77E0412B6E6B}" type="datetimeFigureOut">
              <a:rPr lang="en-US" smtClean="0"/>
              <a:t>1/29/21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13156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09314-9929-4E51-9B32-77E0412B6E6B}" type="datetimeFigureOut">
              <a:rPr lang="en-US" smtClean="0"/>
              <a:t>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225759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09314-9929-4E51-9B32-77E0412B6E6B}" type="datetimeFigureOut">
              <a:rPr lang="en-US" smtClean="0"/>
              <a:t>1/29/21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387943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09314-9929-4E51-9B32-77E0412B6E6B}" type="datetimeFigureOut">
              <a:rPr lang="en-US" smtClean="0"/>
              <a:t>1/29/21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26441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09314-9929-4E51-9B32-77E0412B6E6B}" type="datetimeFigureOut">
              <a:rPr lang="en-US" smtClean="0"/>
              <a:t>1/29/21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8511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09314-9929-4E51-9B32-77E0412B6E6B}" type="datetimeFigureOut">
              <a:rPr lang="en-US" smtClean="0"/>
              <a:t>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42926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09314-9929-4E51-9B32-77E0412B6E6B}" type="datetimeFigureOut">
              <a:rPr lang="en-US" smtClean="0"/>
              <a:t>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E0A75-879B-4B8E-8039-B11B5930B852}" type="slidenum">
              <a:rPr lang="en-US" smtClean="0"/>
              <a:t>‹#›</a:t>
            </a:fld>
            <a:endParaRPr lang="en-US"/>
          </a:p>
        </p:txBody>
      </p:sp>
    </p:spTree>
    <p:extLst>
      <p:ext uri="{BB962C8B-B14F-4D97-AF65-F5344CB8AC3E}">
        <p14:creationId xmlns:p14="http://schemas.microsoft.com/office/powerpoint/2010/main" val="18461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380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09314-9929-4E51-9B32-77E0412B6E6B}" type="datetimeFigureOut">
              <a:rPr lang="en-US" smtClean="0"/>
              <a:t>1/29/21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E0A75-879B-4B8E-8039-B11B5930B852}" type="slidenum">
              <a:rPr lang="en-US" smtClean="0"/>
              <a:t>‹#›</a:t>
            </a:fld>
            <a:endParaRPr lang="en-US"/>
          </a:p>
        </p:txBody>
      </p:sp>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685"/>
            <a:ext cx="9144000" cy="6856629"/>
          </a:xfrm>
          <a:prstGeom prst="rect">
            <a:avLst/>
          </a:prstGeom>
        </p:spPr>
      </p:pic>
    </p:spTree>
    <p:extLst>
      <p:ext uri="{BB962C8B-B14F-4D97-AF65-F5344CB8AC3E}">
        <p14:creationId xmlns:p14="http://schemas.microsoft.com/office/powerpoint/2010/main" val="3771095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7.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jp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23.xml"/><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28.xml"/><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6.png"/><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g"/><Relationship Id="rId7"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63.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51.xml"/><Relationship Id="rId16" Type="http://schemas.openxmlformats.org/officeDocument/2006/relationships/image" Target="../media/image175.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70.png"/><Relationship Id="rId5" Type="http://schemas.openxmlformats.org/officeDocument/2006/relationships/image" Target="../media/image165.pn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68.png"/><Relationship Id="rId14" Type="http://schemas.openxmlformats.org/officeDocument/2006/relationships/image" Target="../media/image173.png"/></Relationships>
</file>

<file path=ppt/slides/_rels/slide5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7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68.png"/><Relationship Id="rId5" Type="http://schemas.microsoft.com/office/2007/relationships/hdphoto" Target="../media/hdphoto2.wdp"/><Relationship Id="rId10" Type="http://schemas.openxmlformats.org/officeDocument/2006/relationships/image" Target="../media/image175.png"/><Relationship Id="rId4" Type="http://schemas.openxmlformats.org/officeDocument/2006/relationships/image" Target="../media/image165.png"/><Relationship Id="rId9" Type="http://schemas.openxmlformats.org/officeDocument/2006/relationships/image" Target="../media/image1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alphaModFix amt="47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799" y="867862"/>
            <a:ext cx="7772400" cy="1949779"/>
          </a:xfrm>
        </p:spPr>
        <p:txBody>
          <a:bodyPr>
            <a:normAutofit/>
          </a:bodyPr>
          <a:lstStyle/>
          <a:p>
            <a:r>
              <a:rPr lang="en-US" sz="4800" b="1" dirty="0">
                <a:solidFill>
                  <a:schemeClr val="tx1"/>
                </a:solidFill>
              </a:rPr>
              <a:t>Assessing &amp; Managing</a:t>
            </a:r>
            <a:br>
              <a:rPr lang="en-US" sz="4800" b="1" dirty="0">
                <a:solidFill>
                  <a:schemeClr val="tx1"/>
                </a:solidFill>
              </a:rPr>
            </a:br>
            <a:r>
              <a:rPr lang="en-US" sz="4800" b="1" dirty="0">
                <a:solidFill>
                  <a:schemeClr val="tx1"/>
                </a:solidFill>
              </a:rPr>
              <a:t>Reef Fish Stocks</a:t>
            </a:r>
          </a:p>
        </p:txBody>
      </p:sp>
      <p:sp>
        <p:nvSpPr>
          <p:cNvPr id="4" name="TextBox 3"/>
          <p:cNvSpPr txBox="1"/>
          <p:nvPr/>
        </p:nvSpPr>
        <p:spPr>
          <a:xfrm>
            <a:off x="2006171" y="3563306"/>
            <a:ext cx="5131655" cy="954107"/>
          </a:xfrm>
          <a:prstGeom prst="rect">
            <a:avLst/>
          </a:prstGeom>
          <a:noFill/>
        </p:spPr>
        <p:txBody>
          <a:bodyPr wrap="square" rtlCol="0">
            <a:spAutoFit/>
          </a:bodyPr>
          <a:lstStyle/>
          <a:p>
            <a:pPr algn="ctr"/>
            <a:r>
              <a:rPr lang="en-US" sz="3600" b="1" dirty="0"/>
              <a:t>Dr Jeremy Prince</a:t>
            </a:r>
          </a:p>
          <a:p>
            <a:pPr algn="ctr"/>
            <a:r>
              <a:rPr lang="en-US" sz="2000" dirty="0"/>
              <a:t>Biospherics P/L</a:t>
            </a:r>
          </a:p>
        </p:txBody>
      </p:sp>
    </p:spTree>
    <p:extLst>
      <p:ext uri="{BB962C8B-B14F-4D97-AF65-F5344CB8AC3E}">
        <p14:creationId xmlns:p14="http://schemas.microsoft.com/office/powerpoint/2010/main" val="318768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30534" y="5656852"/>
            <a:ext cx="1171568" cy="523300"/>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480484" y="2743200"/>
            <a:ext cx="2763037" cy="1130543"/>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982615" y="4851080"/>
            <a:ext cx="1344159" cy="705684"/>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1498348" y="3888004"/>
            <a:ext cx="1846250" cy="960050"/>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700196" y="2745624"/>
            <a:ext cx="2763037" cy="1130543"/>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538758" y="3886200"/>
            <a:ext cx="1846250" cy="960050"/>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5581040" y="3886200"/>
            <a:ext cx="1846250" cy="96005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294807" y="4851776"/>
            <a:ext cx="1344159" cy="70568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638966" y="4854510"/>
            <a:ext cx="1344159" cy="705684"/>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002057" y="4856916"/>
            <a:ext cx="1344159" cy="705684"/>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346216" y="4846159"/>
            <a:ext cx="1344159" cy="705684"/>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589829" y="5656852"/>
            <a:ext cx="1171568" cy="523300"/>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761397" y="5683051"/>
            <a:ext cx="1171568" cy="523300"/>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932965" y="5656852"/>
            <a:ext cx="1171568" cy="523300"/>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04533" y="5683051"/>
            <a:ext cx="1171568" cy="523300"/>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76101" y="5691402"/>
            <a:ext cx="1171568" cy="52330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401021" y="5688668"/>
            <a:ext cx="1171568" cy="523300"/>
          </a:xfrm>
          <a:prstGeom prst="rect">
            <a:avLst/>
          </a:prstGeom>
        </p:spPr>
      </p:pic>
      <p:grpSp>
        <p:nvGrpSpPr>
          <p:cNvPr id="54" name="Group 53"/>
          <p:cNvGrpSpPr/>
          <p:nvPr/>
        </p:nvGrpSpPr>
        <p:grpSpPr>
          <a:xfrm>
            <a:off x="158267" y="6310673"/>
            <a:ext cx="8793127" cy="356814"/>
            <a:chOff x="158267" y="6310672"/>
            <a:chExt cx="9210121" cy="373735"/>
          </a:xfrm>
        </p:grpSpPr>
        <p:pic>
          <p:nvPicPr>
            <p:cNvPr id="55" name="Picture 5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58267" y="6310672"/>
              <a:ext cx="833988" cy="345879"/>
            </a:xfrm>
            <a:prstGeom prst="rect">
              <a:avLst/>
            </a:prstGeom>
          </p:spPr>
        </p:pic>
        <p:pic>
          <p:nvPicPr>
            <p:cNvPr id="56" name="Picture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90600" y="6310672"/>
              <a:ext cx="833988" cy="345879"/>
            </a:xfrm>
            <a:prstGeom prst="rect">
              <a:avLst/>
            </a:prstGeom>
          </p:spPr>
        </p:pic>
        <p:pic>
          <p:nvPicPr>
            <p:cNvPr id="57" name="Picture 5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825289" y="6310672"/>
              <a:ext cx="833988" cy="345879"/>
            </a:xfrm>
            <a:prstGeom prst="rect">
              <a:avLst/>
            </a:prstGeom>
          </p:spPr>
        </p:pic>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659277" y="6324600"/>
              <a:ext cx="833988" cy="345879"/>
            </a:xfrm>
            <a:prstGeom prst="rect">
              <a:avLst/>
            </a:prstGeom>
          </p:spPr>
        </p:pic>
        <p:pic>
          <p:nvPicPr>
            <p:cNvPr id="59" name="Picture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3538758" y="6324600"/>
              <a:ext cx="833988" cy="345879"/>
            </a:xfrm>
            <a:prstGeom prst="rect">
              <a:avLst/>
            </a:prstGeom>
          </p:spPr>
        </p:pic>
        <p:pic>
          <p:nvPicPr>
            <p:cNvPr id="60" name="Picture 5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372746" y="6324599"/>
              <a:ext cx="833988" cy="345879"/>
            </a:xfrm>
            <a:prstGeom prst="rect">
              <a:avLst/>
            </a:prstGeom>
          </p:spPr>
        </p:pic>
        <p:pic>
          <p:nvPicPr>
            <p:cNvPr id="61" name="Picture 6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206734" y="6324600"/>
              <a:ext cx="833988" cy="345879"/>
            </a:xfrm>
            <a:prstGeom prst="rect">
              <a:avLst/>
            </a:prstGeom>
          </p:spPr>
        </p:pic>
        <p:pic>
          <p:nvPicPr>
            <p:cNvPr id="62" name="Picture 6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039067" y="6324600"/>
              <a:ext cx="833988" cy="345879"/>
            </a:xfrm>
            <a:prstGeom prst="rect">
              <a:avLst/>
            </a:prstGeom>
          </p:spPr>
        </p:pic>
        <p:pic>
          <p:nvPicPr>
            <p:cNvPr id="63" name="Picture 6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873756" y="6324600"/>
              <a:ext cx="833988" cy="345879"/>
            </a:xfrm>
            <a:prstGeom prst="rect">
              <a:avLst/>
            </a:prstGeom>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707744" y="6338528"/>
              <a:ext cx="833988" cy="345879"/>
            </a:xfrm>
            <a:prstGeom prst="rect">
              <a:avLst/>
            </a:prstGeom>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8534400" y="6338528"/>
              <a:ext cx="833988" cy="345879"/>
            </a:xfrm>
            <a:prstGeom prst="rect">
              <a:avLst/>
            </a:prstGeom>
          </p:spPr>
        </p:pic>
      </p:grpSp>
      <p:sp>
        <p:nvSpPr>
          <p:cNvPr id="66" name="TextBox 65"/>
          <p:cNvSpPr txBox="1"/>
          <p:nvPr/>
        </p:nvSpPr>
        <p:spPr>
          <a:xfrm>
            <a:off x="3536206" y="1714500"/>
            <a:ext cx="1981638" cy="584775"/>
          </a:xfrm>
          <a:prstGeom prst="rect">
            <a:avLst/>
          </a:prstGeom>
          <a:noFill/>
        </p:spPr>
        <p:txBody>
          <a:bodyPr wrap="square" rtlCol="0">
            <a:spAutoFit/>
          </a:bodyPr>
          <a:lstStyle/>
          <a:p>
            <a:pPr algn="ctr"/>
            <a:r>
              <a:rPr lang="en-US" sz="3200" b="1" dirty="0">
                <a:solidFill>
                  <a:schemeClr val="tx2"/>
                </a:solidFill>
              </a:rPr>
              <a:t>Big is Best</a:t>
            </a:r>
          </a:p>
        </p:txBody>
      </p:sp>
      <p:sp>
        <p:nvSpPr>
          <p:cNvPr id="33" name="Title 1"/>
          <p:cNvSpPr txBox="1">
            <a:spLocks/>
          </p:cNvSpPr>
          <p:nvPr/>
        </p:nvSpPr>
        <p:spPr>
          <a:xfrm>
            <a:off x="194362" y="147012"/>
            <a:ext cx="8797237" cy="1008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rPr>
              <a:t>Fishing Down the Food Web</a:t>
            </a:r>
          </a:p>
        </p:txBody>
      </p:sp>
    </p:spTree>
    <p:extLst>
      <p:ext uri="{BB962C8B-B14F-4D97-AF65-F5344CB8AC3E}">
        <p14:creationId xmlns:p14="http://schemas.microsoft.com/office/powerpoint/2010/main" val="169256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30534" y="5656852"/>
            <a:ext cx="1171568" cy="523300"/>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982615" y="4851080"/>
            <a:ext cx="1344159" cy="705684"/>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498348" y="3888004"/>
            <a:ext cx="1846250" cy="96005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538758" y="3886200"/>
            <a:ext cx="1846250" cy="960050"/>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581040" y="3886200"/>
            <a:ext cx="1846250" cy="960050"/>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294807" y="4851776"/>
            <a:ext cx="1344159" cy="705684"/>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638966" y="4854510"/>
            <a:ext cx="1344159" cy="705684"/>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02057" y="4856916"/>
            <a:ext cx="1344159" cy="705684"/>
          </a:xfrm>
          <a:prstGeom prst="rect">
            <a:avLst/>
          </a:prstGeom>
        </p:spPr>
      </p:pic>
      <p:pic>
        <p:nvPicPr>
          <p:cNvPr id="59" name="Picture 5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346216" y="4846159"/>
            <a:ext cx="1344159" cy="705684"/>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589829" y="5656852"/>
            <a:ext cx="1171568" cy="523300"/>
          </a:xfrm>
          <a:prstGeom prst="rect">
            <a:avLst/>
          </a:prstGeom>
        </p:spPr>
      </p:pic>
      <p:pic>
        <p:nvPicPr>
          <p:cNvPr id="61" name="Picture 6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761397" y="5683051"/>
            <a:ext cx="1171568" cy="523300"/>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932965" y="5656852"/>
            <a:ext cx="1171568" cy="523300"/>
          </a:xfrm>
          <a:prstGeom prst="rect">
            <a:avLst/>
          </a:prstGeom>
        </p:spPr>
      </p:pic>
      <p:pic>
        <p:nvPicPr>
          <p:cNvPr id="63" name="Picture 6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04533" y="5683051"/>
            <a:ext cx="1171568" cy="523300"/>
          </a:xfrm>
          <a:prstGeom prst="rect">
            <a:avLst/>
          </a:prstGeom>
        </p:spPr>
      </p:pic>
      <p:pic>
        <p:nvPicPr>
          <p:cNvPr id="64" name="Picture 6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76101" y="5691402"/>
            <a:ext cx="1171568" cy="523300"/>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401021" y="5688668"/>
            <a:ext cx="1171568" cy="523300"/>
          </a:xfrm>
          <a:prstGeom prst="rect">
            <a:avLst/>
          </a:prstGeom>
        </p:spPr>
      </p:pic>
      <p:grpSp>
        <p:nvGrpSpPr>
          <p:cNvPr id="66" name="Group 65"/>
          <p:cNvGrpSpPr/>
          <p:nvPr/>
        </p:nvGrpSpPr>
        <p:grpSpPr>
          <a:xfrm>
            <a:off x="158267" y="6310673"/>
            <a:ext cx="8793127" cy="356814"/>
            <a:chOff x="158267" y="6310672"/>
            <a:chExt cx="9210121" cy="373735"/>
          </a:xfrm>
        </p:grpSpPr>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58267" y="6310672"/>
              <a:ext cx="833988" cy="345879"/>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90600" y="6310672"/>
              <a:ext cx="833988" cy="345879"/>
            </a:xfrm>
            <a:prstGeom prst="rect">
              <a:avLst/>
            </a:prstGeom>
          </p:spPr>
        </p:pic>
        <p:pic>
          <p:nvPicPr>
            <p:cNvPr id="69" name="Picture 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825289" y="6310672"/>
              <a:ext cx="833988" cy="345879"/>
            </a:xfrm>
            <a:prstGeom prst="rect">
              <a:avLst/>
            </a:prstGeom>
          </p:spPr>
        </p:pic>
        <p:pic>
          <p:nvPicPr>
            <p:cNvPr id="70" name="Picture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659277" y="6324600"/>
              <a:ext cx="833988" cy="345879"/>
            </a:xfrm>
            <a:prstGeom prst="rect">
              <a:avLst/>
            </a:prstGeom>
          </p:spPr>
        </p:pic>
        <p:pic>
          <p:nvPicPr>
            <p:cNvPr id="71" name="Picture 7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538758" y="6324600"/>
              <a:ext cx="833988" cy="345879"/>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372746" y="6324599"/>
              <a:ext cx="833988" cy="345879"/>
            </a:xfrm>
            <a:prstGeom prst="rect">
              <a:avLst/>
            </a:prstGeom>
          </p:spPr>
        </p:pic>
        <p:pic>
          <p:nvPicPr>
            <p:cNvPr id="73" name="Picture 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206734" y="6324600"/>
              <a:ext cx="833988" cy="345879"/>
            </a:xfrm>
            <a:prstGeom prst="rect">
              <a:avLst/>
            </a:prstGeom>
          </p:spPr>
        </p:pic>
        <p:pic>
          <p:nvPicPr>
            <p:cNvPr id="74" name="Picture 7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039067" y="6324600"/>
              <a:ext cx="833988" cy="345879"/>
            </a:xfrm>
            <a:prstGeom prst="rect">
              <a:avLst/>
            </a:prstGeom>
          </p:spPr>
        </p:pic>
        <p:pic>
          <p:nvPicPr>
            <p:cNvPr id="75" name="Picture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873756" y="6324600"/>
              <a:ext cx="833988" cy="345879"/>
            </a:xfrm>
            <a:prstGeom prst="rect">
              <a:avLst/>
            </a:prstGeom>
          </p:spPr>
        </p:pic>
        <p:pic>
          <p:nvPicPr>
            <p:cNvPr id="76" name="Picture 7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707744" y="6338528"/>
              <a:ext cx="833988" cy="345879"/>
            </a:xfrm>
            <a:prstGeom prst="rect">
              <a:avLst/>
            </a:prstGeom>
          </p:spPr>
        </p:pic>
        <p:pic>
          <p:nvPicPr>
            <p:cNvPr id="77" name="Picture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8534400" y="6338528"/>
              <a:ext cx="833988" cy="345879"/>
            </a:xfrm>
            <a:prstGeom prst="rect">
              <a:avLst/>
            </a:prstGeom>
          </p:spPr>
        </p:pic>
      </p:grpSp>
      <p:sp>
        <p:nvSpPr>
          <p:cNvPr id="78" name="TextBox 77"/>
          <p:cNvSpPr txBox="1"/>
          <p:nvPr/>
        </p:nvSpPr>
        <p:spPr>
          <a:xfrm>
            <a:off x="1918623" y="2768600"/>
            <a:ext cx="5216804" cy="584775"/>
          </a:xfrm>
          <a:prstGeom prst="rect">
            <a:avLst/>
          </a:prstGeom>
          <a:noFill/>
        </p:spPr>
        <p:txBody>
          <a:bodyPr wrap="square" rtlCol="0">
            <a:spAutoFit/>
          </a:bodyPr>
          <a:lstStyle/>
          <a:p>
            <a:pPr algn="ctr"/>
            <a:r>
              <a:rPr lang="en-US" sz="3200" b="1" dirty="0">
                <a:solidFill>
                  <a:schemeClr val="tx2"/>
                </a:solidFill>
              </a:rPr>
              <a:t>High value – market &amp; culture</a:t>
            </a:r>
          </a:p>
        </p:txBody>
      </p:sp>
      <p:sp>
        <p:nvSpPr>
          <p:cNvPr id="79" name="TextBox 78"/>
          <p:cNvSpPr txBox="1"/>
          <p:nvPr/>
        </p:nvSpPr>
        <p:spPr>
          <a:xfrm>
            <a:off x="3536206" y="1714500"/>
            <a:ext cx="1981638" cy="584775"/>
          </a:xfrm>
          <a:prstGeom prst="rect">
            <a:avLst/>
          </a:prstGeom>
          <a:noFill/>
        </p:spPr>
        <p:txBody>
          <a:bodyPr wrap="square" rtlCol="0">
            <a:spAutoFit/>
          </a:bodyPr>
          <a:lstStyle/>
          <a:p>
            <a:pPr algn="ctr"/>
            <a:r>
              <a:rPr lang="en-US" sz="3200" b="1" dirty="0">
                <a:solidFill>
                  <a:schemeClr val="tx2"/>
                </a:solidFill>
              </a:rPr>
              <a:t>Big is Best</a:t>
            </a:r>
          </a:p>
        </p:txBody>
      </p:sp>
      <p:sp>
        <p:nvSpPr>
          <p:cNvPr id="32" name="Title 1"/>
          <p:cNvSpPr txBox="1">
            <a:spLocks/>
          </p:cNvSpPr>
          <p:nvPr/>
        </p:nvSpPr>
        <p:spPr>
          <a:xfrm>
            <a:off x="194362" y="147012"/>
            <a:ext cx="8797237" cy="1008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rPr>
              <a:t>Fishing Down the Food Web</a:t>
            </a:r>
          </a:p>
        </p:txBody>
      </p:sp>
    </p:spTree>
    <p:extLst>
      <p:ext uri="{BB962C8B-B14F-4D97-AF65-F5344CB8AC3E}">
        <p14:creationId xmlns:p14="http://schemas.microsoft.com/office/powerpoint/2010/main" val="36880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30534" y="5656852"/>
            <a:ext cx="1171568" cy="52330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982615" y="4851080"/>
            <a:ext cx="1344159" cy="705684"/>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294807" y="4851776"/>
            <a:ext cx="1344159" cy="705684"/>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638966" y="4854510"/>
            <a:ext cx="1344159" cy="705684"/>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002057" y="4856916"/>
            <a:ext cx="1344159" cy="705684"/>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346216" y="4846159"/>
            <a:ext cx="1344159" cy="705684"/>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589829" y="5656852"/>
            <a:ext cx="1171568" cy="52330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761397" y="5683051"/>
            <a:ext cx="1171568" cy="523300"/>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932965" y="5656852"/>
            <a:ext cx="1171568" cy="523300"/>
          </a:xfrm>
          <a:prstGeom prst="rect">
            <a:avLst/>
          </a:prstGeom>
        </p:spPr>
      </p:pic>
      <p:pic>
        <p:nvPicPr>
          <p:cNvPr id="55" name="Picture 5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04533" y="5683051"/>
            <a:ext cx="1171568" cy="523300"/>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76101" y="5691402"/>
            <a:ext cx="1171568" cy="523300"/>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401021" y="5688668"/>
            <a:ext cx="1171568" cy="523300"/>
          </a:xfrm>
          <a:prstGeom prst="rect">
            <a:avLst/>
          </a:prstGeom>
        </p:spPr>
      </p:pic>
      <p:grpSp>
        <p:nvGrpSpPr>
          <p:cNvPr id="58" name="Group 57"/>
          <p:cNvGrpSpPr/>
          <p:nvPr/>
        </p:nvGrpSpPr>
        <p:grpSpPr>
          <a:xfrm>
            <a:off x="158267" y="6310673"/>
            <a:ext cx="8793127" cy="356814"/>
            <a:chOff x="158267" y="6310672"/>
            <a:chExt cx="9210121" cy="373735"/>
          </a:xfrm>
        </p:grpSpPr>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8267" y="6310672"/>
              <a:ext cx="833988" cy="345879"/>
            </a:xfrm>
            <a:prstGeom prst="rect">
              <a:avLst/>
            </a:prstGeom>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0600" y="6310672"/>
              <a:ext cx="833988" cy="345879"/>
            </a:xfrm>
            <a:prstGeom prst="rect">
              <a:avLst/>
            </a:prstGeom>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825289" y="6310672"/>
              <a:ext cx="833988" cy="345879"/>
            </a:xfrm>
            <a:prstGeom prst="rect">
              <a:avLst/>
            </a:prstGeom>
          </p:spPr>
        </p:pic>
        <p:pic>
          <p:nvPicPr>
            <p:cNvPr id="62" name="Picture 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2659277" y="6324600"/>
              <a:ext cx="833988" cy="345879"/>
            </a:xfrm>
            <a:prstGeom prst="rect">
              <a:avLst/>
            </a:prstGeom>
          </p:spPr>
        </p:pic>
        <p:pic>
          <p:nvPicPr>
            <p:cNvPr id="63"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538758" y="6324600"/>
              <a:ext cx="833988" cy="345879"/>
            </a:xfrm>
            <a:prstGeom prst="rect">
              <a:avLst/>
            </a:prstGeom>
          </p:spPr>
        </p:pic>
        <p:pic>
          <p:nvPicPr>
            <p:cNvPr id="6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372746" y="6324599"/>
              <a:ext cx="833988" cy="345879"/>
            </a:xfrm>
            <a:prstGeom prst="rect">
              <a:avLst/>
            </a:prstGeom>
          </p:spPr>
        </p:pic>
        <p:pic>
          <p:nvPicPr>
            <p:cNvPr id="65" name="Picture 6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206734" y="6324600"/>
              <a:ext cx="833988" cy="345879"/>
            </a:xfrm>
            <a:prstGeom prst="rect">
              <a:avLst/>
            </a:prstGeom>
          </p:spPr>
        </p:pic>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039067" y="6324600"/>
              <a:ext cx="833988" cy="345879"/>
            </a:xfrm>
            <a:prstGeom prst="rect">
              <a:avLst/>
            </a:prstGeom>
          </p:spPr>
        </p:pic>
        <p:pic>
          <p:nvPicPr>
            <p:cNvPr id="6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873756" y="6324600"/>
              <a:ext cx="833988" cy="345879"/>
            </a:xfrm>
            <a:prstGeom prst="rect">
              <a:avLst/>
            </a:prstGeom>
          </p:spPr>
        </p:pic>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707744" y="6338528"/>
              <a:ext cx="833988" cy="345879"/>
            </a:xfrm>
            <a:prstGeom prst="rect">
              <a:avLst/>
            </a:prstGeom>
          </p:spPr>
        </p:pic>
        <p:pic>
          <p:nvPicPr>
            <p:cNvPr id="69" name="Picture 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34400" y="6338528"/>
              <a:ext cx="833988" cy="345879"/>
            </a:xfrm>
            <a:prstGeom prst="rect">
              <a:avLst/>
            </a:prstGeom>
          </p:spPr>
        </p:pic>
      </p:grpSp>
      <p:sp>
        <p:nvSpPr>
          <p:cNvPr id="74" name="TextBox 73"/>
          <p:cNvSpPr txBox="1"/>
          <p:nvPr/>
        </p:nvSpPr>
        <p:spPr>
          <a:xfrm>
            <a:off x="1918623" y="2768600"/>
            <a:ext cx="5216804" cy="584775"/>
          </a:xfrm>
          <a:prstGeom prst="rect">
            <a:avLst/>
          </a:prstGeom>
          <a:noFill/>
        </p:spPr>
        <p:txBody>
          <a:bodyPr wrap="square" rtlCol="0">
            <a:spAutoFit/>
          </a:bodyPr>
          <a:lstStyle/>
          <a:p>
            <a:pPr algn="ctr"/>
            <a:r>
              <a:rPr lang="en-US" sz="3200" b="1" dirty="0">
                <a:solidFill>
                  <a:schemeClr val="tx2"/>
                </a:solidFill>
              </a:rPr>
              <a:t>High value – market &amp; culture</a:t>
            </a:r>
          </a:p>
        </p:txBody>
      </p:sp>
      <p:sp>
        <p:nvSpPr>
          <p:cNvPr id="75" name="TextBox 74"/>
          <p:cNvSpPr txBox="1"/>
          <p:nvPr/>
        </p:nvSpPr>
        <p:spPr>
          <a:xfrm>
            <a:off x="3536206" y="1714500"/>
            <a:ext cx="1981638" cy="584775"/>
          </a:xfrm>
          <a:prstGeom prst="rect">
            <a:avLst/>
          </a:prstGeom>
          <a:noFill/>
        </p:spPr>
        <p:txBody>
          <a:bodyPr wrap="square" rtlCol="0">
            <a:spAutoFit/>
          </a:bodyPr>
          <a:lstStyle/>
          <a:p>
            <a:pPr algn="ctr"/>
            <a:r>
              <a:rPr lang="en-US" sz="3200" b="1" dirty="0">
                <a:solidFill>
                  <a:schemeClr val="tx2"/>
                </a:solidFill>
              </a:rPr>
              <a:t>Big is Best</a:t>
            </a:r>
          </a:p>
        </p:txBody>
      </p:sp>
      <p:sp>
        <p:nvSpPr>
          <p:cNvPr id="76" name="TextBox 75"/>
          <p:cNvSpPr txBox="1"/>
          <p:nvPr/>
        </p:nvSpPr>
        <p:spPr>
          <a:xfrm>
            <a:off x="1918623" y="3822700"/>
            <a:ext cx="5216804" cy="584775"/>
          </a:xfrm>
          <a:prstGeom prst="rect">
            <a:avLst/>
          </a:prstGeom>
          <a:noFill/>
        </p:spPr>
        <p:txBody>
          <a:bodyPr wrap="square" rtlCol="0">
            <a:spAutoFit/>
          </a:bodyPr>
          <a:lstStyle/>
          <a:p>
            <a:pPr algn="ctr"/>
            <a:r>
              <a:rPr lang="en-US" sz="3200" b="1" dirty="0">
                <a:solidFill>
                  <a:schemeClr val="tx2"/>
                </a:solidFill>
              </a:rPr>
              <a:t>Easy to Catch</a:t>
            </a:r>
          </a:p>
        </p:txBody>
      </p:sp>
      <p:sp>
        <p:nvSpPr>
          <p:cNvPr id="30" name="Title 1"/>
          <p:cNvSpPr txBox="1">
            <a:spLocks/>
          </p:cNvSpPr>
          <p:nvPr/>
        </p:nvSpPr>
        <p:spPr>
          <a:xfrm>
            <a:off x="194362" y="147012"/>
            <a:ext cx="8797237" cy="1008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rPr>
              <a:t>Fishing Down the Food Web</a:t>
            </a:r>
          </a:p>
        </p:txBody>
      </p:sp>
    </p:spTree>
    <p:extLst>
      <p:ext uri="{BB962C8B-B14F-4D97-AF65-F5344CB8AC3E}">
        <p14:creationId xmlns:p14="http://schemas.microsoft.com/office/powerpoint/2010/main" val="33270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918623" y="2768600"/>
            <a:ext cx="5216804" cy="584775"/>
          </a:xfrm>
          <a:prstGeom prst="rect">
            <a:avLst/>
          </a:prstGeom>
          <a:noFill/>
        </p:spPr>
        <p:txBody>
          <a:bodyPr wrap="square" rtlCol="0">
            <a:spAutoFit/>
          </a:bodyPr>
          <a:lstStyle/>
          <a:p>
            <a:pPr algn="ctr"/>
            <a:r>
              <a:rPr lang="en-US" sz="3200" b="1" dirty="0">
                <a:solidFill>
                  <a:schemeClr val="tx2"/>
                </a:solidFill>
              </a:rPr>
              <a:t>High value – market &amp; culture</a:t>
            </a:r>
          </a:p>
        </p:txBody>
      </p:sp>
      <p:sp>
        <p:nvSpPr>
          <p:cNvPr id="34" name="TextBox 33"/>
          <p:cNvSpPr txBox="1"/>
          <p:nvPr/>
        </p:nvSpPr>
        <p:spPr>
          <a:xfrm>
            <a:off x="3536206" y="1714500"/>
            <a:ext cx="1981638" cy="584775"/>
          </a:xfrm>
          <a:prstGeom prst="rect">
            <a:avLst/>
          </a:prstGeom>
          <a:noFill/>
        </p:spPr>
        <p:txBody>
          <a:bodyPr wrap="square" rtlCol="0">
            <a:spAutoFit/>
          </a:bodyPr>
          <a:lstStyle/>
          <a:p>
            <a:pPr algn="ctr"/>
            <a:r>
              <a:rPr lang="en-US" sz="3200" b="1" dirty="0">
                <a:solidFill>
                  <a:schemeClr val="tx2"/>
                </a:solidFill>
              </a:rPr>
              <a:t>Big is Best</a:t>
            </a:r>
          </a:p>
        </p:txBody>
      </p:sp>
      <p:sp>
        <p:nvSpPr>
          <p:cNvPr id="38" name="TextBox 37"/>
          <p:cNvSpPr txBox="1"/>
          <p:nvPr/>
        </p:nvSpPr>
        <p:spPr>
          <a:xfrm>
            <a:off x="1918623" y="3822700"/>
            <a:ext cx="5216804" cy="584775"/>
          </a:xfrm>
          <a:prstGeom prst="rect">
            <a:avLst/>
          </a:prstGeom>
          <a:noFill/>
        </p:spPr>
        <p:txBody>
          <a:bodyPr wrap="square" rtlCol="0">
            <a:spAutoFit/>
          </a:bodyPr>
          <a:lstStyle/>
          <a:p>
            <a:pPr algn="ctr"/>
            <a:r>
              <a:rPr lang="en-US" sz="3200" b="1" dirty="0">
                <a:solidFill>
                  <a:schemeClr val="tx2"/>
                </a:solidFill>
              </a:rPr>
              <a:t>Easy to Catch</a:t>
            </a:r>
          </a:p>
        </p:txBody>
      </p:sp>
      <p:sp>
        <p:nvSpPr>
          <p:cNvPr id="39" name="Rectangle 38"/>
          <p:cNvSpPr/>
          <p:nvPr/>
        </p:nvSpPr>
        <p:spPr>
          <a:xfrm>
            <a:off x="916293" y="4876800"/>
            <a:ext cx="7221465" cy="584775"/>
          </a:xfrm>
          <a:prstGeom prst="rect">
            <a:avLst/>
          </a:prstGeom>
        </p:spPr>
        <p:txBody>
          <a:bodyPr wrap="none">
            <a:spAutoFit/>
          </a:bodyPr>
          <a:lstStyle/>
          <a:p>
            <a:pPr algn="ctr"/>
            <a:r>
              <a:rPr lang="en-US" sz="3200" b="1" dirty="0">
                <a:solidFill>
                  <a:schemeClr val="tx2"/>
                </a:solidFill>
              </a:rPr>
              <a:t>Eventually only fish no-one wants are left</a:t>
            </a:r>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30534" y="5656852"/>
            <a:ext cx="1171568" cy="523300"/>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589829" y="5656852"/>
            <a:ext cx="1171568" cy="523300"/>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761397" y="5683051"/>
            <a:ext cx="1171568" cy="523300"/>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932965" y="5656852"/>
            <a:ext cx="1171568" cy="523300"/>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04533" y="5683051"/>
            <a:ext cx="1171568" cy="523300"/>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76101" y="5691402"/>
            <a:ext cx="1171568" cy="523300"/>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401021" y="5688668"/>
            <a:ext cx="1171568" cy="523300"/>
          </a:xfrm>
          <a:prstGeom prst="rect">
            <a:avLst/>
          </a:prstGeom>
        </p:spPr>
      </p:pic>
      <p:grpSp>
        <p:nvGrpSpPr>
          <p:cNvPr id="37" name="Group 36"/>
          <p:cNvGrpSpPr/>
          <p:nvPr/>
        </p:nvGrpSpPr>
        <p:grpSpPr>
          <a:xfrm>
            <a:off x="158267" y="6310673"/>
            <a:ext cx="8793127" cy="356814"/>
            <a:chOff x="158267" y="6310672"/>
            <a:chExt cx="9210121" cy="373735"/>
          </a:xfrm>
        </p:grpSpPr>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8267" y="6310672"/>
              <a:ext cx="833988" cy="345879"/>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600" y="6310672"/>
              <a:ext cx="833988" cy="345879"/>
            </a:xfrm>
            <a:prstGeom prst="rect">
              <a:avLst/>
            </a:prstGeom>
          </p:spPr>
        </p:pic>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825289" y="6310672"/>
              <a:ext cx="833988" cy="345879"/>
            </a:xfrm>
            <a:prstGeom prst="rect">
              <a:avLst/>
            </a:prstGeom>
          </p:spPr>
        </p:pic>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659277" y="6324600"/>
              <a:ext cx="833988" cy="345879"/>
            </a:xfrm>
            <a:prstGeom prst="rect">
              <a:avLst/>
            </a:prstGeom>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538758" y="6324600"/>
              <a:ext cx="833988" cy="345879"/>
            </a:xfrm>
            <a:prstGeom prst="rect">
              <a:avLst/>
            </a:prstGeom>
          </p:spPr>
        </p:pic>
        <p:pic>
          <p:nvPicPr>
            <p:cNvPr id="5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372746" y="6324599"/>
              <a:ext cx="833988" cy="345879"/>
            </a:xfrm>
            <a:prstGeom prst="rect">
              <a:avLst/>
            </a:prstGeom>
          </p:spPr>
        </p:pic>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206734" y="6324600"/>
              <a:ext cx="833988" cy="345879"/>
            </a:xfrm>
            <a:prstGeom prst="rect">
              <a:avLst/>
            </a:prstGeom>
          </p:spPr>
        </p:pic>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39067" y="6324600"/>
              <a:ext cx="833988" cy="345879"/>
            </a:xfrm>
            <a:prstGeom prst="rect">
              <a:avLst/>
            </a:prstGeom>
          </p:spPr>
        </p:pic>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873756" y="6324600"/>
              <a:ext cx="833988" cy="345879"/>
            </a:xfrm>
            <a:prstGeom prst="rect">
              <a:avLst/>
            </a:prstGeom>
          </p:spPr>
        </p:pic>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707744" y="6338528"/>
              <a:ext cx="833988" cy="345879"/>
            </a:xfrm>
            <a:prstGeom prst="rect">
              <a:avLst/>
            </a:prstGeom>
          </p:spPr>
        </p:pic>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534400" y="6338528"/>
              <a:ext cx="833988" cy="345879"/>
            </a:xfrm>
            <a:prstGeom prst="rect">
              <a:avLst/>
            </a:prstGeom>
          </p:spPr>
        </p:pic>
      </p:grpSp>
      <p:sp>
        <p:nvSpPr>
          <p:cNvPr id="26" name="Title 1"/>
          <p:cNvSpPr txBox="1">
            <a:spLocks/>
          </p:cNvSpPr>
          <p:nvPr/>
        </p:nvSpPr>
        <p:spPr>
          <a:xfrm>
            <a:off x="194362" y="147012"/>
            <a:ext cx="8797237" cy="1008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rPr>
              <a:t>Fishing Down the Food Web</a:t>
            </a:r>
          </a:p>
        </p:txBody>
      </p:sp>
    </p:spTree>
    <p:extLst>
      <p:ext uri="{BB962C8B-B14F-4D97-AF65-F5344CB8AC3E}">
        <p14:creationId xmlns:p14="http://schemas.microsoft.com/office/powerpoint/2010/main" val="11424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a:solidFill>
                  <a:schemeClr val="tx1"/>
                </a:solidFill>
              </a:rPr>
              <a:t>Question &amp; Answers</a:t>
            </a:r>
          </a:p>
        </p:txBody>
      </p:sp>
    </p:spTree>
    <p:extLst>
      <p:ext uri="{BB962C8B-B14F-4D97-AF65-F5344CB8AC3E}">
        <p14:creationId xmlns:p14="http://schemas.microsoft.com/office/powerpoint/2010/main" val="169104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b="1" dirty="0">
                <a:solidFill>
                  <a:schemeClr val="tx1"/>
                </a:solidFill>
              </a:rPr>
              <a:t>Serial Depletion</a:t>
            </a:r>
          </a:p>
        </p:txBody>
      </p:sp>
    </p:spTree>
    <p:extLst>
      <p:ext uri="{BB962C8B-B14F-4D97-AF65-F5344CB8AC3E}">
        <p14:creationId xmlns:p14="http://schemas.microsoft.com/office/powerpoint/2010/main" val="275887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70914" y="216999"/>
            <a:ext cx="5791200" cy="8418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b="1" dirty="0">
                <a:solidFill>
                  <a:schemeClr val="tx2"/>
                </a:solidFill>
              </a:rPr>
              <a:t>Serial Depletion</a:t>
            </a:r>
          </a:p>
        </p:txBody>
      </p:sp>
      <p:grpSp>
        <p:nvGrpSpPr>
          <p:cNvPr id="5" name="Group 4"/>
          <p:cNvGrpSpPr/>
          <p:nvPr/>
        </p:nvGrpSpPr>
        <p:grpSpPr>
          <a:xfrm>
            <a:off x="481210" y="1343684"/>
            <a:ext cx="1690268" cy="5204754"/>
            <a:chOff x="481210" y="1343684"/>
            <a:chExt cx="1690268" cy="5204754"/>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210" y="1343684"/>
              <a:ext cx="1690268" cy="4423790"/>
            </a:xfrm>
            <a:prstGeom prst="rect">
              <a:avLst/>
            </a:prstGeom>
          </p:spPr>
        </p:pic>
        <p:sp>
          <p:nvSpPr>
            <p:cNvPr id="7" name="Title 1"/>
            <p:cNvSpPr txBox="1">
              <a:spLocks/>
            </p:cNvSpPr>
            <p:nvPr/>
          </p:nvSpPr>
          <p:spPr>
            <a:xfrm>
              <a:off x="735795" y="5857876"/>
              <a:ext cx="1181100" cy="690562"/>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1900</a:t>
              </a:r>
              <a:endParaRPr lang="en-US" dirty="0">
                <a:solidFill>
                  <a:schemeClr val="tx2"/>
                </a:solidFill>
              </a:endParaRPr>
            </a:p>
          </p:txBody>
        </p:sp>
      </p:grpSp>
      <p:grpSp>
        <p:nvGrpSpPr>
          <p:cNvPr id="8" name="Group 7"/>
          <p:cNvGrpSpPr/>
          <p:nvPr/>
        </p:nvGrpSpPr>
        <p:grpSpPr>
          <a:xfrm>
            <a:off x="2722551" y="1426956"/>
            <a:ext cx="1626634" cy="5116720"/>
            <a:chOff x="2722551" y="1426956"/>
            <a:chExt cx="1626634" cy="5116720"/>
          </a:xfrm>
        </p:grpSpPr>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2551" y="1426956"/>
              <a:ext cx="1626634" cy="4257245"/>
            </a:xfrm>
            <a:prstGeom prst="rect">
              <a:avLst/>
            </a:prstGeom>
          </p:spPr>
        </p:pic>
        <p:sp>
          <p:nvSpPr>
            <p:cNvPr id="10" name="Title 1"/>
            <p:cNvSpPr txBox="1">
              <a:spLocks/>
            </p:cNvSpPr>
            <p:nvPr/>
          </p:nvSpPr>
          <p:spPr>
            <a:xfrm>
              <a:off x="2945318" y="5853114"/>
              <a:ext cx="1181100" cy="690562"/>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1950</a:t>
              </a:r>
              <a:endParaRPr lang="en-US" dirty="0">
                <a:solidFill>
                  <a:schemeClr val="tx2"/>
                </a:solidFill>
              </a:endParaRPr>
            </a:p>
          </p:txBody>
        </p:sp>
      </p:grpSp>
      <p:grpSp>
        <p:nvGrpSpPr>
          <p:cNvPr id="11" name="Group 10"/>
          <p:cNvGrpSpPr/>
          <p:nvPr/>
        </p:nvGrpSpPr>
        <p:grpSpPr>
          <a:xfrm>
            <a:off x="4886927" y="1390525"/>
            <a:ext cx="1654474" cy="5165851"/>
            <a:chOff x="4886927" y="1390525"/>
            <a:chExt cx="1654474" cy="5165851"/>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6927" y="1390525"/>
              <a:ext cx="1654474" cy="4330108"/>
            </a:xfrm>
            <a:prstGeom prst="rect">
              <a:avLst/>
            </a:prstGeom>
          </p:spPr>
        </p:pic>
        <p:sp>
          <p:nvSpPr>
            <p:cNvPr id="13" name="Title 1"/>
            <p:cNvSpPr txBox="1">
              <a:spLocks/>
            </p:cNvSpPr>
            <p:nvPr/>
          </p:nvSpPr>
          <p:spPr>
            <a:xfrm>
              <a:off x="5123614" y="5865814"/>
              <a:ext cx="1181100" cy="690562"/>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1980</a:t>
              </a:r>
              <a:endParaRPr lang="en-US" dirty="0">
                <a:solidFill>
                  <a:schemeClr val="tx2"/>
                </a:solidFill>
              </a:endParaRPr>
            </a:p>
          </p:txBody>
        </p:sp>
      </p:grpSp>
      <p:grpSp>
        <p:nvGrpSpPr>
          <p:cNvPr id="14" name="Group 13"/>
          <p:cNvGrpSpPr/>
          <p:nvPr/>
        </p:nvGrpSpPr>
        <p:grpSpPr>
          <a:xfrm>
            <a:off x="7077928" y="1395729"/>
            <a:ext cx="1660292" cy="5152709"/>
            <a:chOff x="7077928" y="1395729"/>
            <a:chExt cx="1660292" cy="5152709"/>
          </a:xfrm>
        </p:grpSpPr>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7928" y="1395729"/>
              <a:ext cx="1660292" cy="4319700"/>
            </a:xfrm>
            <a:prstGeom prst="rect">
              <a:avLst/>
            </a:prstGeom>
          </p:spPr>
        </p:pic>
        <p:sp>
          <p:nvSpPr>
            <p:cNvPr id="16" name="Title 1"/>
            <p:cNvSpPr txBox="1">
              <a:spLocks/>
            </p:cNvSpPr>
            <p:nvPr/>
          </p:nvSpPr>
          <p:spPr>
            <a:xfrm>
              <a:off x="7317525" y="5857876"/>
              <a:ext cx="1181100" cy="690562"/>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2020</a:t>
              </a:r>
              <a:endParaRPr lang="en-US" dirty="0">
                <a:solidFill>
                  <a:schemeClr val="tx2"/>
                </a:solidFill>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24458" y="0"/>
            <a:ext cx="2566342" cy="1511928"/>
          </a:xfrm>
          <a:prstGeom prst="rect">
            <a:avLst/>
          </a:prstGeom>
        </p:spPr>
      </p:pic>
    </p:spTree>
    <p:extLst>
      <p:ext uri="{BB962C8B-B14F-4D97-AF65-F5344CB8AC3E}">
        <p14:creationId xmlns:p14="http://schemas.microsoft.com/office/powerpoint/2010/main" val="42238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4601784" y="3036332"/>
            <a:ext cx="851132" cy="369332"/>
          </a:xfrm>
          <a:prstGeom prst="rect">
            <a:avLst/>
          </a:prstGeom>
          <a:noFill/>
        </p:spPr>
        <p:txBody>
          <a:bodyPr wrap="square" rtlCol="0">
            <a:spAutoFit/>
          </a:bodyPr>
          <a:lstStyle/>
          <a:p>
            <a:r>
              <a:rPr lang="en-US" b="1" dirty="0"/>
              <a:t>Palau</a:t>
            </a:r>
          </a:p>
        </p:txBody>
      </p:sp>
      <p:sp>
        <p:nvSpPr>
          <p:cNvPr id="9" name="TextBox 8"/>
          <p:cNvSpPr txBox="1"/>
          <p:nvPr/>
        </p:nvSpPr>
        <p:spPr>
          <a:xfrm>
            <a:off x="6353437" y="5002332"/>
            <a:ext cx="1267380" cy="369332"/>
          </a:xfrm>
          <a:prstGeom prst="rect">
            <a:avLst/>
          </a:prstGeom>
          <a:noFill/>
        </p:spPr>
        <p:txBody>
          <a:bodyPr wrap="square" rtlCol="0">
            <a:spAutoFit/>
          </a:bodyPr>
          <a:lstStyle/>
          <a:p>
            <a:r>
              <a:rPr lang="en-US" b="1" dirty="0" err="1"/>
              <a:t>Solomons</a:t>
            </a:r>
            <a:endParaRPr lang="en-US" b="1" dirty="0"/>
          </a:p>
        </p:txBody>
      </p:sp>
      <p:sp>
        <p:nvSpPr>
          <p:cNvPr id="10" name="TextBox 9"/>
          <p:cNvSpPr txBox="1"/>
          <p:nvPr/>
        </p:nvSpPr>
        <p:spPr>
          <a:xfrm>
            <a:off x="8118495" y="5855732"/>
            <a:ext cx="1067747" cy="369332"/>
          </a:xfrm>
          <a:prstGeom prst="rect">
            <a:avLst/>
          </a:prstGeom>
          <a:noFill/>
        </p:spPr>
        <p:txBody>
          <a:bodyPr wrap="square" rtlCol="0">
            <a:spAutoFit/>
          </a:bodyPr>
          <a:lstStyle/>
          <a:p>
            <a:r>
              <a:rPr lang="en-US" b="1" dirty="0"/>
              <a:t>Fiji</a:t>
            </a:r>
          </a:p>
        </p:txBody>
      </p:sp>
      <p:sp>
        <p:nvSpPr>
          <p:cNvPr id="16" name="TextBox 15"/>
          <p:cNvSpPr txBox="1"/>
          <p:nvPr/>
        </p:nvSpPr>
        <p:spPr>
          <a:xfrm>
            <a:off x="4601784" y="4392732"/>
            <a:ext cx="1200705" cy="369332"/>
          </a:xfrm>
          <a:prstGeom prst="rect">
            <a:avLst/>
          </a:prstGeom>
          <a:noFill/>
        </p:spPr>
        <p:txBody>
          <a:bodyPr wrap="square" rtlCol="0">
            <a:spAutoFit/>
          </a:bodyPr>
          <a:lstStyle/>
          <a:p>
            <a:r>
              <a:rPr lang="en-US" b="1" dirty="0"/>
              <a:t>PNG</a:t>
            </a:r>
          </a:p>
        </p:txBody>
      </p:sp>
      <p:sp>
        <p:nvSpPr>
          <p:cNvPr id="17" name="TextBox 16"/>
          <p:cNvSpPr txBox="1"/>
          <p:nvPr/>
        </p:nvSpPr>
        <p:spPr>
          <a:xfrm>
            <a:off x="957116" y="2324208"/>
            <a:ext cx="1460733" cy="369332"/>
          </a:xfrm>
          <a:prstGeom prst="rect">
            <a:avLst/>
          </a:prstGeom>
          <a:noFill/>
        </p:spPr>
        <p:txBody>
          <a:bodyPr wrap="square" rtlCol="0">
            <a:spAutoFit/>
          </a:bodyPr>
          <a:lstStyle/>
          <a:p>
            <a:r>
              <a:rPr lang="en-US" b="1" dirty="0">
                <a:solidFill>
                  <a:schemeClr val="bg1"/>
                </a:solidFill>
              </a:rPr>
              <a:t>Hong Kong</a:t>
            </a:r>
          </a:p>
        </p:txBody>
      </p:sp>
      <p:sp>
        <p:nvSpPr>
          <p:cNvPr id="11" name="Title 1"/>
          <p:cNvSpPr>
            <a:spLocks noGrp="1"/>
          </p:cNvSpPr>
          <p:nvPr>
            <p:ph type="title"/>
          </p:nvPr>
        </p:nvSpPr>
        <p:spPr>
          <a:xfrm>
            <a:off x="5202136" y="0"/>
            <a:ext cx="4114800" cy="1719750"/>
          </a:xfrm>
        </p:spPr>
        <p:txBody>
          <a:bodyPr>
            <a:noAutofit/>
          </a:bodyPr>
          <a:lstStyle/>
          <a:p>
            <a:r>
              <a:rPr lang="en-US" sz="3600" b="1" dirty="0">
                <a:solidFill>
                  <a:schemeClr val="tx1">
                    <a:lumMod val="95000"/>
                    <a:lumOff val="5000"/>
                  </a:schemeClr>
                </a:solidFill>
              </a:rPr>
              <a:t>Serial Depletion across the</a:t>
            </a:r>
            <a:br>
              <a:rPr lang="en-US" sz="3600" b="1" dirty="0">
                <a:solidFill>
                  <a:schemeClr val="tx1">
                    <a:lumMod val="95000"/>
                    <a:lumOff val="5000"/>
                  </a:schemeClr>
                </a:solidFill>
              </a:rPr>
            </a:br>
            <a:r>
              <a:rPr lang="en-US" sz="3600" b="1" dirty="0">
                <a:solidFill>
                  <a:schemeClr val="tx1">
                    <a:lumMod val="95000"/>
                    <a:lumOff val="5000"/>
                  </a:schemeClr>
                </a:solidFill>
              </a:rPr>
              <a:t>Western Pacific</a:t>
            </a:r>
            <a:endParaRPr lang="en-US" sz="3600" dirty="0">
              <a:solidFill>
                <a:schemeClr val="tx1">
                  <a:lumMod val="95000"/>
                  <a:lumOff val="5000"/>
                </a:schemeClr>
              </a:solidFill>
            </a:endParaRPr>
          </a:p>
        </p:txBody>
      </p:sp>
      <p:sp>
        <p:nvSpPr>
          <p:cNvPr id="18" name="TextBox 17"/>
          <p:cNvSpPr txBox="1"/>
          <p:nvPr/>
        </p:nvSpPr>
        <p:spPr>
          <a:xfrm>
            <a:off x="4334005" y="1367660"/>
            <a:ext cx="1313670" cy="369332"/>
          </a:xfrm>
          <a:prstGeom prst="rect">
            <a:avLst/>
          </a:prstGeom>
          <a:noFill/>
        </p:spPr>
        <p:txBody>
          <a:bodyPr wrap="square" rtlCol="0">
            <a:spAutoFit/>
          </a:bodyPr>
          <a:lstStyle/>
          <a:p>
            <a:r>
              <a:rPr lang="en-US" b="1" dirty="0"/>
              <a:t>Tokyo</a:t>
            </a:r>
          </a:p>
        </p:txBody>
      </p:sp>
      <p:sp>
        <p:nvSpPr>
          <p:cNvPr id="19" name="TextBox 18"/>
          <p:cNvSpPr txBox="1"/>
          <p:nvPr/>
        </p:nvSpPr>
        <p:spPr>
          <a:xfrm>
            <a:off x="1849549" y="1687484"/>
            <a:ext cx="1136600" cy="369332"/>
          </a:xfrm>
          <a:prstGeom prst="rect">
            <a:avLst/>
          </a:prstGeom>
          <a:noFill/>
        </p:spPr>
        <p:txBody>
          <a:bodyPr wrap="square" rtlCol="0">
            <a:spAutoFit/>
          </a:bodyPr>
          <a:lstStyle/>
          <a:p>
            <a:r>
              <a:rPr lang="en-US" b="1" dirty="0">
                <a:solidFill>
                  <a:schemeClr val="bg1"/>
                </a:solidFill>
              </a:rPr>
              <a:t>Shanghai</a:t>
            </a:r>
          </a:p>
        </p:txBody>
      </p:sp>
      <p:grpSp>
        <p:nvGrpSpPr>
          <p:cNvPr id="3" name="Group 2"/>
          <p:cNvGrpSpPr/>
          <p:nvPr/>
        </p:nvGrpSpPr>
        <p:grpSpPr>
          <a:xfrm>
            <a:off x="6268685" y="2520972"/>
            <a:ext cx="2412500" cy="2112028"/>
            <a:chOff x="6705600" y="418196"/>
            <a:chExt cx="1549900" cy="1356863"/>
          </a:xfrm>
        </p:grpSpPr>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705600" y="418196"/>
              <a:ext cx="1549900" cy="67730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708334" y="1173212"/>
              <a:ext cx="1547166" cy="601847"/>
            </a:xfrm>
            <a:prstGeom prst="rect">
              <a:avLst/>
            </a:prstGeom>
          </p:spPr>
        </p:pic>
      </p:grpSp>
      <p:grpSp>
        <p:nvGrpSpPr>
          <p:cNvPr id="5" name="Group 4"/>
          <p:cNvGrpSpPr/>
          <p:nvPr/>
        </p:nvGrpSpPr>
        <p:grpSpPr>
          <a:xfrm>
            <a:off x="5254736" y="1552326"/>
            <a:ext cx="2197402" cy="2393631"/>
            <a:chOff x="6381849" y="2232184"/>
            <a:chExt cx="2197402" cy="2393631"/>
          </a:xfrm>
        </p:grpSpPr>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81849" y="3493308"/>
              <a:ext cx="2197402" cy="113250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6407339" y="2232184"/>
              <a:ext cx="2146422" cy="1232830"/>
            </a:xfrm>
            <a:prstGeom prst="rect">
              <a:avLst/>
            </a:prstGeom>
          </p:spPr>
        </p:pic>
      </p:grpSp>
    </p:spTree>
    <p:extLst>
      <p:ext uri="{BB962C8B-B14F-4D97-AF65-F5344CB8AC3E}">
        <p14:creationId xmlns:p14="http://schemas.microsoft.com/office/powerpoint/2010/main" val="401034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228600"/>
            <a:ext cx="8648699" cy="523220"/>
          </a:xfrm>
          <a:prstGeom prst="rect">
            <a:avLst/>
          </a:prstGeom>
        </p:spPr>
        <p:txBody>
          <a:bodyPr wrap="square">
            <a:spAutoFit/>
          </a:bodyPr>
          <a:lstStyle/>
          <a:p>
            <a:pPr algn="ctr"/>
            <a:r>
              <a:rPr lang="en-US" sz="2800" b="1" dirty="0">
                <a:solidFill>
                  <a:schemeClr val="tx2"/>
                </a:solidFill>
              </a:rPr>
              <a:t>Palau 1970s -10 Species of Greatest Concern</a:t>
            </a:r>
          </a:p>
        </p:txBody>
      </p:sp>
      <p:grpSp>
        <p:nvGrpSpPr>
          <p:cNvPr id="2" name="Group 1"/>
          <p:cNvGrpSpPr/>
          <p:nvPr/>
        </p:nvGrpSpPr>
        <p:grpSpPr>
          <a:xfrm>
            <a:off x="817971" y="1245335"/>
            <a:ext cx="1902304" cy="1427650"/>
            <a:chOff x="1264944" y="1556297"/>
            <a:chExt cx="1668174" cy="1251939"/>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264944" y="1556297"/>
              <a:ext cx="1668174" cy="1011113"/>
            </a:xfrm>
            <a:prstGeom prst="rect">
              <a:avLst/>
            </a:prstGeom>
          </p:spPr>
        </p:pic>
        <p:sp>
          <p:nvSpPr>
            <p:cNvPr id="18" name="TextBox 17"/>
            <p:cNvSpPr txBox="1"/>
            <p:nvPr/>
          </p:nvSpPr>
          <p:spPr>
            <a:xfrm>
              <a:off x="1264945" y="2531237"/>
              <a:ext cx="1668173" cy="276999"/>
            </a:xfrm>
            <a:prstGeom prst="rect">
              <a:avLst/>
            </a:prstGeom>
            <a:noFill/>
          </p:spPr>
          <p:txBody>
            <a:bodyPr wrap="square" rtlCol="0">
              <a:spAutoFit/>
            </a:bodyPr>
            <a:lstStyle/>
            <a:p>
              <a:pPr algn="ctr"/>
              <a:r>
                <a:rPr lang="en-US" sz="1200" b="1" dirty="0" err="1"/>
                <a:t>Whitespot</a:t>
              </a:r>
              <a:r>
                <a:rPr lang="en-US" sz="1200" b="1" dirty="0"/>
                <a:t> </a:t>
              </a:r>
              <a:r>
                <a:rPr lang="en-US" sz="1200" b="1" dirty="0" err="1"/>
                <a:t>Rabbitfish</a:t>
              </a:r>
              <a:endParaRPr lang="en-US" sz="1200" b="1" dirty="0"/>
            </a:p>
          </p:txBody>
        </p:sp>
      </p:grpSp>
      <p:grpSp>
        <p:nvGrpSpPr>
          <p:cNvPr id="3" name="Group 2"/>
          <p:cNvGrpSpPr/>
          <p:nvPr/>
        </p:nvGrpSpPr>
        <p:grpSpPr>
          <a:xfrm>
            <a:off x="3279820" y="1295400"/>
            <a:ext cx="2409365" cy="1377585"/>
            <a:chOff x="3423796" y="1600200"/>
            <a:chExt cx="2112828" cy="1208036"/>
          </a:xfrm>
        </p:grpSpPr>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423796" y="1600200"/>
              <a:ext cx="2112828" cy="923306"/>
            </a:xfrm>
            <a:prstGeom prst="rect">
              <a:avLst/>
            </a:prstGeom>
          </p:spPr>
        </p:pic>
        <p:sp>
          <p:nvSpPr>
            <p:cNvPr id="19" name="TextBox 18"/>
            <p:cNvSpPr txBox="1"/>
            <p:nvPr/>
          </p:nvSpPr>
          <p:spPr>
            <a:xfrm>
              <a:off x="3646124" y="2531237"/>
              <a:ext cx="1668173" cy="276999"/>
            </a:xfrm>
            <a:prstGeom prst="rect">
              <a:avLst/>
            </a:prstGeom>
            <a:noFill/>
          </p:spPr>
          <p:txBody>
            <a:bodyPr wrap="square" rtlCol="0">
              <a:spAutoFit/>
            </a:bodyPr>
            <a:lstStyle/>
            <a:p>
              <a:pPr algn="ctr"/>
              <a:r>
                <a:rPr lang="en-US" sz="1200" b="1" dirty="0"/>
                <a:t>Groupers</a:t>
              </a:r>
            </a:p>
          </p:txBody>
        </p:sp>
      </p:grpSp>
      <p:grpSp>
        <p:nvGrpSpPr>
          <p:cNvPr id="8" name="Group 7"/>
          <p:cNvGrpSpPr/>
          <p:nvPr/>
        </p:nvGrpSpPr>
        <p:grpSpPr>
          <a:xfrm>
            <a:off x="5902333" y="1338672"/>
            <a:ext cx="2361751" cy="1334313"/>
            <a:chOff x="5723538" y="1638146"/>
            <a:chExt cx="2071074" cy="1170090"/>
          </a:xfrm>
        </p:grpSpPr>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723538" y="1638146"/>
              <a:ext cx="2071074" cy="847414"/>
            </a:xfrm>
            <a:prstGeom prst="rect">
              <a:avLst/>
            </a:prstGeom>
          </p:spPr>
        </p:pic>
        <p:sp>
          <p:nvSpPr>
            <p:cNvPr id="20" name="TextBox 19"/>
            <p:cNvSpPr txBox="1"/>
            <p:nvPr/>
          </p:nvSpPr>
          <p:spPr>
            <a:xfrm>
              <a:off x="5826700" y="2531237"/>
              <a:ext cx="1864750" cy="276999"/>
            </a:xfrm>
            <a:prstGeom prst="rect">
              <a:avLst/>
            </a:prstGeom>
            <a:noFill/>
          </p:spPr>
          <p:txBody>
            <a:bodyPr wrap="square" rtlCol="0">
              <a:spAutoFit/>
            </a:bodyPr>
            <a:lstStyle/>
            <a:p>
              <a:pPr algn="ctr"/>
              <a:r>
                <a:rPr lang="en-US" sz="1200" b="1" dirty="0"/>
                <a:t>Square Tail Coral Groupers</a:t>
              </a:r>
            </a:p>
          </p:txBody>
        </p:sp>
      </p:grpSp>
      <p:grpSp>
        <p:nvGrpSpPr>
          <p:cNvPr id="10" name="Group 9"/>
          <p:cNvGrpSpPr/>
          <p:nvPr/>
        </p:nvGrpSpPr>
        <p:grpSpPr>
          <a:xfrm>
            <a:off x="3506778" y="2858430"/>
            <a:ext cx="1955449" cy="1469470"/>
            <a:chOff x="3622821" y="2970857"/>
            <a:chExt cx="1714778" cy="1288612"/>
          </a:xfrm>
        </p:grpSpPr>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622821" y="2970857"/>
              <a:ext cx="1714778" cy="1142380"/>
            </a:xfrm>
            <a:prstGeom prst="rect">
              <a:avLst/>
            </a:prstGeom>
          </p:spPr>
        </p:pic>
        <p:sp>
          <p:nvSpPr>
            <p:cNvPr id="22" name="TextBox 21"/>
            <p:cNvSpPr txBox="1"/>
            <p:nvPr/>
          </p:nvSpPr>
          <p:spPr>
            <a:xfrm>
              <a:off x="3646124" y="3982470"/>
              <a:ext cx="1668173" cy="276999"/>
            </a:xfrm>
            <a:prstGeom prst="rect">
              <a:avLst/>
            </a:prstGeom>
            <a:noFill/>
          </p:spPr>
          <p:txBody>
            <a:bodyPr wrap="square" rtlCol="0">
              <a:spAutoFit/>
            </a:bodyPr>
            <a:lstStyle/>
            <a:p>
              <a:pPr algn="ctr"/>
              <a:r>
                <a:rPr lang="en-US" sz="1200" b="1" dirty="0"/>
                <a:t>Lined </a:t>
              </a:r>
              <a:r>
                <a:rPr lang="en-US" sz="1200" b="1" dirty="0" err="1"/>
                <a:t>Rabbitfish</a:t>
              </a:r>
              <a:endParaRPr lang="en-US" sz="1200" b="1" dirty="0"/>
            </a:p>
          </p:txBody>
        </p:sp>
      </p:grpSp>
      <p:grpSp>
        <p:nvGrpSpPr>
          <p:cNvPr id="11" name="Group 10"/>
          <p:cNvGrpSpPr/>
          <p:nvPr/>
        </p:nvGrpSpPr>
        <p:grpSpPr>
          <a:xfrm>
            <a:off x="5866741" y="2815073"/>
            <a:ext cx="2432934" cy="1512828"/>
            <a:chOff x="5692326" y="2932836"/>
            <a:chExt cx="2133496" cy="1326633"/>
          </a:xfrm>
        </p:grpSpPr>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5692326" y="2932836"/>
              <a:ext cx="2133496" cy="1326633"/>
            </a:xfrm>
            <a:prstGeom prst="rect">
              <a:avLst/>
            </a:prstGeom>
          </p:spPr>
        </p:pic>
        <p:sp>
          <p:nvSpPr>
            <p:cNvPr id="23" name="TextBox 22"/>
            <p:cNvSpPr txBox="1"/>
            <p:nvPr/>
          </p:nvSpPr>
          <p:spPr>
            <a:xfrm>
              <a:off x="5826700" y="3982470"/>
              <a:ext cx="1864750" cy="276999"/>
            </a:xfrm>
            <a:prstGeom prst="rect">
              <a:avLst/>
            </a:prstGeom>
            <a:noFill/>
          </p:spPr>
          <p:txBody>
            <a:bodyPr wrap="square" rtlCol="0">
              <a:spAutoFit/>
            </a:bodyPr>
            <a:lstStyle/>
            <a:p>
              <a:pPr algn="ctr"/>
              <a:r>
                <a:rPr lang="en-US" sz="1200" b="1" dirty="0"/>
                <a:t>Gold spot herring</a:t>
              </a:r>
            </a:p>
          </p:txBody>
        </p:sp>
      </p:grpSp>
      <p:grpSp>
        <p:nvGrpSpPr>
          <p:cNvPr id="9" name="Group 8"/>
          <p:cNvGrpSpPr/>
          <p:nvPr/>
        </p:nvGrpSpPr>
        <p:grpSpPr>
          <a:xfrm>
            <a:off x="635166" y="2981827"/>
            <a:ext cx="2267914" cy="1346072"/>
            <a:chOff x="1104638" y="3079067"/>
            <a:chExt cx="1988786" cy="1180402"/>
          </a:xfrm>
        </p:grpSpPr>
        <p:sp>
          <p:nvSpPr>
            <p:cNvPr id="21" name="TextBox 20"/>
            <p:cNvSpPr txBox="1"/>
            <p:nvPr/>
          </p:nvSpPr>
          <p:spPr>
            <a:xfrm>
              <a:off x="1264945" y="3982470"/>
              <a:ext cx="1668173" cy="276999"/>
            </a:xfrm>
            <a:prstGeom prst="rect">
              <a:avLst/>
            </a:prstGeom>
            <a:noFill/>
          </p:spPr>
          <p:txBody>
            <a:bodyPr wrap="square" rtlCol="0">
              <a:spAutoFit/>
            </a:bodyPr>
            <a:lstStyle/>
            <a:p>
              <a:pPr algn="ctr"/>
              <a:r>
                <a:rPr lang="en-US" sz="1200" b="1" dirty="0" err="1"/>
                <a:t>Longnose</a:t>
              </a:r>
              <a:r>
                <a:rPr lang="en-US" sz="1200" b="1" dirty="0"/>
                <a:t> Emperor</a:t>
              </a:r>
            </a:p>
          </p:txBody>
        </p:sp>
        <p:pic>
          <p:nvPicPr>
            <p:cNvPr id="24" name="Picture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1104638" y="3079067"/>
              <a:ext cx="1988786" cy="1034170"/>
            </a:xfrm>
            <a:prstGeom prst="rect">
              <a:avLst/>
            </a:prstGeom>
          </p:spPr>
        </p:pic>
      </p:grpSp>
      <p:grpSp>
        <p:nvGrpSpPr>
          <p:cNvPr id="12" name="Group 11"/>
          <p:cNvGrpSpPr/>
          <p:nvPr/>
        </p:nvGrpSpPr>
        <p:grpSpPr>
          <a:xfrm>
            <a:off x="2294435" y="4737150"/>
            <a:ext cx="1916027" cy="1284815"/>
            <a:chOff x="2559689" y="4618350"/>
            <a:chExt cx="1680208" cy="1126684"/>
          </a:xfrm>
        </p:grpSpPr>
        <p:pic>
          <p:nvPicPr>
            <p:cNvPr id="25" name="Picture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2559689" y="4618350"/>
              <a:ext cx="1680208" cy="763094"/>
            </a:xfrm>
            <a:prstGeom prst="rect">
              <a:avLst/>
            </a:prstGeom>
          </p:spPr>
        </p:pic>
        <p:sp>
          <p:nvSpPr>
            <p:cNvPr id="26" name="TextBox 25"/>
            <p:cNvSpPr txBox="1"/>
            <p:nvPr/>
          </p:nvSpPr>
          <p:spPr>
            <a:xfrm>
              <a:off x="2571724" y="5468035"/>
              <a:ext cx="1668173" cy="276999"/>
            </a:xfrm>
            <a:prstGeom prst="rect">
              <a:avLst/>
            </a:prstGeom>
            <a:noFill/>
          </p:spPr>
          <p:txBody>
            <a:bodyPr wrap="square" rtlCol="0">
              <a:spAutoFit/>
            </a:bodyPr>
            <a:lstStyle/>
            <a:p>
              <a:pPr algn="ctr"/>
              <a:r>
                <a:rPr lang="en-US" sz="1200" b="1" dirty="0" err="1"/>
                <a:t>Fringelip</a:t>
              </a:r>
              <a:r>
                <a:rPr lang="en-US" sz="1200" b="1" dirty="0"/>
                <a:t> Mullet</a:t>
              </a:r>
            </a:p>
          </p:txBody>
        </p:sp>
      </p:grpSp>
      <p:grpSp>
        <p:nvGrpSpPr>
          <p:cNvPr id="15" name="Group 14"/>
          <p:cNvGrpSpPr/>
          <p:nvPr/>
        </p:nvGrpSpPr>
        <p:grpSpPr>
          <a:xfrm>
            <a:off x="4876799" y="4508233"/>
            <a:ext cx="2132092" cy="1740174"/>
            <a:chOff x="4824224" y="4417603"/>
            <a:chExt cx="1869680" cy="1525997"/>
          </a:xfrm>
        </p:grpSpPr>
        <p:pic>
          <p:nvPicPr>
            <p:cNvPr id="27" name="Pictur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4824224" y="4417603"/>
              <a:ext cx="1869680" cy="1101500"/>
            </a:xfrm>
            <a:prstGeom prst="rect">
              <a:avLst/>
            </a:prstGeom>
          </p:spPr>
        </p:pic>
        <p:sp>
          <p:nvSpPr>
            <p:cNvPr id="28" name="TextBox 27"/>
            <p:cNvSpPr txBox="1"/>
            <p:nvPr/>
          </p:nvSpPr>
          <p:spPr>
            <a:xfrm>
              <a:off x="4962470" y="5481935"/>
              <a:ext cx="1668173" cy="461665"/>
            </a:xfrm>
            <a:prstGeom prst="rect">
              <a:avLst/>
            </a:prstGeom>
            <a:noFill/>
          </p:spPr>
          <p:txBody>
            <a:bodyPr wrap="square" rtlCol="0">
              <a:spAutoFit/>
            </a:bodyPr>
            <a:lstStyle/>
            <a:p>
              <a:pPr algn="ctr"/>
              <a:r>
                <a:rPr lang="en-US" sz="1200" b="1" dirty="0"/>
                <a:t>Blue-lined or sail fin sea bream</a:t>
              </a:r>
            </a:p>
          </p:txBody>
        </p:sp>
      </p:grpSp>
    </p:spTree>
    <p:extLst>
      <p:ext uri="{BB962C8B-B14F-4D97-AF65-F5344CB8AC3E}">
        <p14:creationId xmlns:p14="http://schemas.microsoft.com/office/powerpoint/2010/main" val="257526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0"/>
            <a:ext cx="8648699" cy="523220"/>
          </a:xfrm>
          <a:prstGeom prst="rect">
            <a:avLst/>
          </a:prstGeom>
        </p:spPr>
        <p:txBody>
          <a:bodyPr wrap="square">
            <a:spAutoFit/>
          </a:bodyPr>
          <a:lstStyle/>
          <a:p>
            <a:pPr algn="ctr"/>
            <a:r>
              <a:rPr lang="en-US" sz="2800" b="1" dirty="0">
                <a:solidFill>
                  <a:schemeClr val="tx2"/>
                </a:solidFill>
              </a:rPr>
              <a:t>Palau 2015 -10 Main Species Caught in Recent Surveys</a:t>
            </a:r>
          </a:p>
        </p:txBody>
      </p:sp>
      <p:pic>
        <p:nvPicPr>
          <p:cNvPr id="59" name="Picture 58"/>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4729977" y="628388"/>
            <a:ext cx="1598572" cy="662973"/>
          </a:xfrm>
          <a:prstGeom prst="rect">
            <a:avLst/>
          </a:prstGeom>
        </p:spPr>
      </p:pic>
      <p:pic>
        <p:nvPicPr>
          <p:cNvPr id="62" name="Picture 61"/>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2280962" y="474226"/>
            <a:ext cx="2138638" cy="971298"/>
          </a:xfrm>
          <a:prstGeom prst="rect">
            <a:avLst/>
          </a:prstGeom>
        </p:spPr>
      </p:pic>
      <p:pic>
        <p:nvPicPr>
          <p:cNvPr id="64" name="Picture 63"/>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91322" y="323441"/>
            <a:ext cx="2160564" cy="1272870"/>
          </a:xfrm>
          <a:prstGeom prst="rect">
            <a:avLst/>
          </a:prstGeom>
        </p:spPr>
      </p:pic>
      <p:pic>
        <p:nvPicPr>
          <p:cNvPr id="83" name="Picture 82"/>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37587" y="524273"/>
            <a:ext cx="2129214" cy="871204"/>
          </a:xfrm>
          <a:prstGeom prst="rect">
            <a:avLst/>
          </a:prstGeom>
        </p:spPr>
      </p:pic>
      <p:pic>
        <p:nvPicPr>
          <p:cNvPr id="40" name="Picture 39"/>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228598" y="1663744"/>
            <a:ext cx="1886010" cy="1143148"/>
          </a:xfrm>
          <a:prstGeom prst="rect">
            <a:avLst/>
          </a:prstGeom>
        </p:spPr>
      </p:pic>
      <p:sp>
        <p:nvSpPr>
          <p:cNvPr id="43" name="TextBox 42"/>
          <p:cNvSpPr txBox="1"/>
          <p:nvPr/>
        </p:nvSpPr>
        <p:spPr>
          <a:xfrm>
            <a:off x="337518" y="2712433"/>
            <a:ext cx="1668173" cy="276999"/>
          </a:xfrm>
          <a:prstGeom prst="rect">
            <a:avLst/>
          </a:prstGeom>
          <a:noFill/>
        </p:spPr>
        <p:txBody>
          <a:bodyPr wrap="square" rtlCol="0">
            <a:spAutoFit/>
          </a:bodyPr>
          <a:lstStyle/>
          <a:p>
            <a:pPr algn="ctr"/>
            <a:r>
              <a:rPr lang="en-US" sz="1200" b="1" dirty="0" err="1"/>
              <a:t>Whitespot</a:t>
            </a:r>
            <a:r>
              <a:rPr lang="en-US" sz="1200" b="1" dirty="0"/>
              <a:t> </a:t>
            </a:r>
            <a:r>
              <a:rPr lang="en-US" sz="1200" b="1" dirty="0" err="1"/>
              <a:t>Rabbitfish</a:t>
            </a:r>
            <a:endParaRPr lang="en-US" sz="1200" b="1" dirty="0"/>
          </a:p>
        </p:txBody>
      </p:sp>
      <p:grpSp>
        <p:nvGrpSpPr>
          <p:cNvPr id="3" name="Group 2"/>
          <p:cNvGrpSpPr/>
          <p:nvPr/>
        </p:nvGrpSpPr>
        <p:grpSpPr>
          <a:xfrm>
            <a:off x="2153829" y="1712468"/>
            <a:ext cx="2392904" cy="1276964"/>
            <a:chOff x="1997501" y="889733"/>
            <a:chExt cx="2392904" cy="1276964"/>
          </a:xfrm>
        </p:grpSpPr>
        <p:pic>
          <p:nvPicPr>
            <p:cNvPr id="38" name="Picture 37"/>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1997501" y="889733"/>
              <a:ext cx="2392904" cy="1045700"/>
            </a:xfrm>
            <a:prstGeom prst="rect">
              <a:avLst/>
            </a:prstGeom>
          </p:spPr>
        </p:pic>
        <p:sp>
          <p:nvSpPr>
            <p:cNvPr id="44" name="TextBox 43"/>
            <p:cNvSpPr txBox="1"/>
            <p:nvPr/>
          </p:nvSpPr>
          <p:spPr>
            <a:xfrm>
              <a:off x="2359867" y="1889698"/>
              <a:ext cx="1668173" cy="276999"/>
            </a:xfrm>
            <a:prstGeom prst="rect">
              <a:avLst/>
            </a:prstGeom>
            <a:noFill/>
          </p:spPr>
          <p:txBody>
            <a:bodyPr wrap="square" rtlCol="0">
              <a:spAutoFit/>
            </a:bodyPr>
            <a:lstStyle/>
            <a:p>
              <a:pPr algn="ctr"/>
              <a:r>
                <a:rPr lang="en-US" sz="1200" b="1" dirty="0"/>
                <a:t>Groupers</a:t>
              </a:r>
            </a:p>
          </p:txBody>
        </p:sp>
      </p:grpSp>
      <p:grpSp>
        <p:nvGrpSpPr>
          <p:cNvPr id="6" name="Group 5"/>
          <p:cNvGrpSpPr/>
          <p:nvPr/>
        </p:nvGrpSpPr>
        <p:grpSpPr>
          <a:xfrm>
            <a:off x="6625188" y="1648022"/>
            <a:ext cx="2154014" cy="1309506"/>
            <a:chOff x="6304469" y="825287"/>
            <a:chExt cx="2154014" cy="1309506"/>
          </a:xfrm>
        </p:grpSpPr>
        <p:pic>
          <p:nvPicPr>
            <p:cNvPr id="55" name="Picture 54"/>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304469" y="825287"/>
              <a:ext cx="2154014" cy="1110146"/>
            </a:xfrm>
            <a:prstGeom prst="rect">
              <a:avLst/>
            </a:prstGeom>
          </p:spPr>
        </p:pic>
        <p:sp>
          <p:nvSpPr>
            <p:cNvPr id="56" name="TextBox 55"/>
            <p:cNvSpPr txBox="1"/>
            <p:nvPr/>
          </p:nvSpPr>
          <p:spPr>
            <a:xfrm>
              <a:off x="6449100" y="1857794"/>
              <a:ext cx="1864750" cy="276999"/>
            </a:xfrm>
            <a:prstGeom prst="rect">
              <a:avLst/>
            </a:prstGeom>
            <a:noFill/>
          </p:spPr>
          <p:txBody>
            <a:bodyPr wrap="square" rtlCol="0">
              <a:spAutoFit/>
            </a:bodyPr>
            <a:lstStyle/>
            <a:p>
              <a:pPr algn="ctr"/>
              <a:r>
                <a:rPr lang="en-US" sz="1200" b="1" dirty="0" err="1"/>
                <a:t>Bumphead</a:t>
              </a:r>
              <a:r>
                <a:rPr lang="en-US" sz="1200" b="1" dirty="0"/>
                <a:t> parrot Fish</a:t>
              </a:r>
            </a:p>
          </p:txBody>
        </p:sp>
      </p:grpSp>
      <p:pic>
        <p:nvPicPr>
          <p:cNvPr id="57" name="Picture 56"/>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157362" y="3138823"/>
            <a:ext cx="2094524" cy="935554"/>
          </a:xfrm>
          <a:prstGeom prst="rect">
            <a:avLst/>
          </a:prstGeom>
        </p:spPr>
      </p:pic>
      <p:sp>
        <p:nvSpPr>
          <p:cNvPr id="58" name="TextBox 57"/>
          <p:cNvSpPr txBox="1"/>
          <p:nvPr/>
        </p:nvSpPr>
        <p:spPr>
          <a:xfrm>
            <a:off x="272248" y="4074376"/>
            <a:ext cx="1864750" cy="276999"/>
          </a:xfrm>
          <a:prstGeom prst="rect">
            <a:avLst/>
          </a:prstGeom>
          <a:noFill/>
        </p:spPr>
        <p:txBody>
          <a:bodyPr wrap="square" rtlCol="0">
            <a:spAutoFit/>
          </a:bodyPr>
          <a:lstStyle/>
          <a:p>
            <a:pPr algn="ctr"/>
            <a:r>
              <a:rPr lang="en-US" sz="1200" b="1" dirty="0" err="1"/>
              <a:t>Bluespine</a:t>
            </a:r>
            <a:r>
              <a:rPr lang="en-US" sz="1200" b="1" dirty="0"/>
              <a:t> Unicorn Fish</a:t>
            </a:r>
          </a:p>
        </p:txBody>
      </p:sp>
      <p:grpSp>
        <p:nvGrpSpPr>
          <p:cNvPr id="12" name="Group 11"/>
          <p:cNvGrpSpPr/>
          <p:nvPr/>
        </p:nvGrpSpPr>
        <p:grpSpPr>
          <a:xfrm>
            <a:off x="2280962" y="4436041"/>
            <a:ext cx="2138638" cy="1240552"/>
            <a:chOff x="2284554" y="3613306"/>
            <a:chExt cx="2138638" cy="1240552"/>
          </a:xfrm>
        </p:grpSpPr>
        <p:pic>
          <p:nvPicPr>
            <p:cNvPr id="60" name="Picture 59"/>
            <p:cNvPicPr/>
            <p:nvPr/>
          </p:nvPicPr>
          <p:blipFill>
            <a:blip r:embed="rId11" cstate="print">
              <a:extLst>
                <a:ext uri="{28A0092B-C50C-407E-A947-70E740481C1C}">
                  <a14:useLocalDpi xmlns:a14="http://schemas.microsoft.com/office/drawing/2010/main"/>
                </a:ext>
              </a:extLst>
            </a:blip>
            <a:stretch>
              <a:fillRect/>
            </a:stretch>
          </p:blipFill>
          <p:spPr bwMode="auto">
            <a:xfrm flipH="1">
              <a:off x="2336388" y="3613306"/>
              <a:ext cx="2070628" cy="1000076"/>
            </a:xfrm>
            <a:prstGeom prst="rect">
              <a:avLst/>
            </a:prstGeom>
            <a:noFill/>
            <a:ln w="9525">
              <a:noFill/>
              <a:miter lim="800000"/>
              <a:headEnd/>
              <a:tailEnd/>
            </a:ln>
          </p:spPr>
        </p:pic>
        <p:sp>
          <p:nvSpPr>
            <p:cNvPr id="66" name="TextBox 65"/>
            <p:cNvSpPr txBox="1"/>
            <p:nvPr/>
          </p:nvSpPr>
          <p:spPr>
            <a:xfrm>
              <a:off x="2284554" y="4576859"/>
              <a:ext cx="2138638" cy="276999"/>
            </a:xfrm>
            <a:prstGeom prst="rect">
              <a:avLst/>
            </a:prstGeom>
            <a:noFill/>
          </p:spPr>
          <p:txBody>
            <a:bodyPr wrap="square" rtlCol="0">
              <a:spAutoFit/>
            </a:bodyPr>
            <a:lstStyle/>
            <a:p>
              <a:pPr algn="ctr"/>
              <a:r>
                <a:rPr lang="en-US" sz="1200" b="1" dirty="0"/>
                <a:t>Pacific </a:t>
              </a:r>
              <a:r>
                <a:rPr lang="en-US" sz="1200" b="1" dirty="0" err="1"/>
                <a:t>Longnose</a:t>
              </a:r>
              <a:r>
                <a:rPr lang="en-US" sz="1200" b="1" dirty="0"/>
                <a:t> Parrotfish</a:t>
              </a:r>
            </a:p>
          </p:txBody>
        </p:sp>
      </p:grpSp>
      <p:grpSp>
        <p:nvGrpSpPr>
          <p:cNvPr id="8" name="Group 7"/>
          <p:cNvGrpSpPr/>
          <p:nvPr/>
        </p:nvGrpSpPr>
        <p:grpSpPr>
          <a:xfrm>
            <a:off x="2297140" y="2958609"/>
            <a:ext cx="2106284" cy="1437270"/>
            <a:chOff x="2138345" y="2135874"/>
            <a:chExt cx="2106284" cy="1437270"/>
          </a:xfrm>
        </p:grpSpPr>
        <p:pic>
          <p:nvPicPr>
            <p:cNvPr id="65" name="Picture 64"/>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2138345" y="2135874"/>
              <a:ext cx="2106284" cy="1209778"/>
            </a:xfrm>
            <a:prstGeom prst="rect">
              <a:avLst/>
            </a:prstGeom>
          </p:spPr>
        </p:pic>
        <p:sp>
          <p:nvSpPr>
            <p:cNvPr id="70" name="TextBox 69"/>
            <p:cNvSpPr txBox="1"/>
            <p:nvPr/>
          </p:nvSpPr>
          <p:spPr>
            <a:xfrm>
              <a:off x="2357400" y="3296145"/>
              <a:ext cx="1668173" cy="276999"/>
            </a:xfrm>
            <a:prstGeom prst="rect">
              <a:avLst/>
            </a:prstGeom>
            <a:noFill/>
          </p:spPr>
          <p:txBody>
            <a:bodyPr wrap="square" rtlCol="0">
              <a:spAutoFit/>
            </a:bodyPr>
            <a:lstStyle/>
            <a:p>
              <a:pPr algn="ctr"/>
              <a:r>
                <a:rPr lang="en-US" sz="1200" b="1" dirty="0"/>
                <a:t>Hump-head Wrasse</a:t>
              </a:r>
            </a:p>
          </p:txBody>
        </p:sp>
      </p:grpSp>
      <p:grpSp>
        <p:nvGrpSpPr>
          <p:cNvPr id="9" name="Group 8"/>
          <p:cNvGrpSpPr/>
          <p:nvPr/>
        </p:nvGrpSpPr>
        <p:grpSpPr>
          <a:xfrm>
            <a:off x="4559824" y="3040335"/>
            <a:ext cx="1969602" cy="1272261"/>
            <a:chOff x="4440120" y="2217600"/>
            <a:chExt cx="1969602" cy="1272261"/>
          </a:xfrm>
        </p:grpSpPr>
        <p:pic>
          <p:nvPicPr>
            <p:cNvPr id="67" name="Picture 6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4440120" y="2217600"/>
              <a:ext cx="1969602" cy="1034042"/>
            </a:xfrm>
            <a:prstGeom prst="rect">
              <a:avLst/>
            </a:prstGeom>
          </p:spPr>
        </p:pic>
        <p:sp>
          <p:nvSpPr>
            <p:cNvPr id="71" name="TextBox 70"/>
            <p:cNvSpPr txBox="1"/>
            <p:nvPr/>
          </p:nvSpPr>
          <p:spPr>
            <a:xfrm>
              <a:off x="4590835" y="3212862"/>
              <a:ext cx="1668173" cy="276999"/>
            </a:xfrm>
            <a:prstGeom prst="rect">
              <a:avLst/>
            </a:prstGeom>
            <a:noFill/>
          </p:spPr>
          <p:txBody>
            <a:bodyPr wrap="square" rtlCol="0">
              <a:spAutoFit/>
            </a:bodyPr>
            <a:lstStyle/>
            <a:p>
              <a:pPr algn="ctr"/>
              <a:r>
                <a:rPr lang="en-US" sz="1200" b="1" dirty="0"/>
                <a:t>Paddle tail Snapper</a:t>
              </a:r>
            </a:p>
          </p:txBody>
        </p:sp>
      </p:grpSp>
      <p:sp>
        <p:nvSpPr>
          <p:cNvPr id="72" name="TextBox 71"/>
          <p:cNvSpPr txBox="1"/>
          <p:nvPr/>
        </p:nvSpPr>
        <p:spPr>
          <a:xfrm>
            <a:off x="337518" y="5399594"/>
            <a:ext cx="1668173" cy="276999"/>
          </a:xfrm>
          <a:prstGeom prst="rect">
            <a:avLst/>
          </a:prstGeom>
          <a:noFill/>
        </p:spPr>
        <p:txBody>
          <a:bodyPr wrap="square" rtlCol="0">
            <a:spAutoFit/>
          </a:bodyPr>
          <a:lstStyle/>
          <a:p>
            <a:pPr algn="ctr"/>
            <a:r>
              <a:rPr lang="en-US" sz="1200" b="1" dirty="0"/>
              <a:t>Orange Stripe Emperor</a:t>
            </a:r>
          </a:p>
        </p:txBody>
      </p:sp>
      <p:grpSp>
        <p:nvGrpSpPr>
          <p:cNvPr id="17" name="Group 16"/>
          <p:cNvGrpSpPr/>
          <p:nvPr/>
        </p:nvGrpSpPr>
        <p:grpSpPr>
          <a:xfrm>
            <a:off x="6679379" y="3012294"/>
            <a:ext cx="2045630" cy="1294592"/>
            <a:chOff x="6512826" y="2189559"/>
            <a:chExt cx="2045630" cy="1294592"/>
          </a:xfrm>
        </p:grpSpPr>
        <p:pic>
          <p:nvPicPr>
            <p:cNvPr id="69" name="Picture 68"/>
            <p:cNvPicPr/>
            <p:nvPr/>
          </p:nvPicPr>
          <p:blipFill>
            <a:blip r:embed="rId14" cstate="print">
              <a:extLst>
                <a:ext uri="{28A0092B-C50C-407E-A947-70E740481C1C}">
                  <a14:useLocalDpi xmlns:a14="http://schemas.microsoft.com/office/drawing/2010/main"/>
                </a:ext>
              </a:extLst>
            </a:blip>
            <a:stretch>
              <a:fillRect/>
            </a:stretch>
          </p:blipFill>
          <p:spPr bwMode="auto">
            <a:xfrm flipH="1">
              <a:off x="6512826" y="2189559"/>
              <a:ext cx="2045630" cy="1062084"/>
            </a:xfrm>
            <a:prstGeom prst="rect">
              <a:avLst/>
            </a:prstGeom>
            <a:noFill/>
            <a:ln w="9525">
              <a:noFill/>
              <a:miter lim="800000"/>
              <a:headEnd/>
              <a:tailEnd/>
            </a:ln>
          </p:spPr>
        </p:pic>
        <p:sp>
          <p:nvSpPr>
            <p:cNvPr id="73" name="TextBox 72"/>
            <p:cNvSpPr txBox="1"/>
            <p:nvPr/>
          </p:nvSpPr>
          <p:spPr>
            <a:xfrm>
              <a:off x="6701554" y="3207152"/>
              <a:ext cx="1668173" cy="276999"/>
            </a:xfrm>
            <a:prstGeom prst="rect">
              <a:avLst/>
            </a:prstGeom>
            <a:noFill/>
          </p:spPr>
          <p:txBody>
            <a:bodyPr wrap="square" rtlCol="0">
              <a:spAutoFit/>
            </a:bodyPr>
            <a:lstStyle/>
            <a:p>
              <a:pPr algn="ctr"/>
              <a:r>
                <a:rPr lang="en-US" sz="1200" b="1" dirty="0" err="1"/>
                <a:t>Yellowlip</a:t>
              </a:r>
              <a:r>
                <a:rPr lang="en-US" sz="1200" b="1" dirty="0"/>
                <a:t> Emperor</a:t>
              </a:r>
            </a:p>
          </p:txBody>
        </p:sp>
      </p:grpSp>
      <p:grpSp>
        <p:nvGrpSpPr>
          <p:cNvPr id="5" name="Group 4"/>
          <p:cNvGrpSpPr/>
          <p:nvPr/>
        </p:nvGrpSpPr>
        <p:grpSpPr>
          <a:xfrm>
            <a:off x="4624410" y="1611251"/>
            <a:ext cx="1840430" cy="1378181"/>
            <a:chOff x="4459566" y="788516"/>
            <a:chExt cx="1840430" cy="1378181"/>
          </a:xfrm>
        </p:grpSpPr>
        <p:pic>
          <p:nvPicPr>
            <p:cNvPr id="54" name="Picture 53"/>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4459566" y="788516"/>
              <a:ext cx="1840430" cy="1226088"/>
            </a:xfrm>
            <a:prstGeom prst="rect">
              <a:avLst/>
            </a:prstGeom>
          </p:spPr>
        </p:pic>
        <p:sp>
          <p:nvSpPr>
            <p:cNvPr id="74" name="TextBox 73"/>
            <p:cNvSpPr txBox="1"/>
            <p:nvPr/>
          </p:nvSpPr>
          <p:spPr>
            <a:xfrm>
              <a:off x="4545695" y="1889698"/>
              <a:ext cx="1668173" cy="276999"/>
            </a:xfrm>
            <a:prstGeom prst="rect">
              <a:avLst/>
            </a:prstGeom>
            <a:noFill/>
          </p:spPr>
          <p:txBody>
            <a:bodyPr wrap="square" rtlCol="0">
              <a:spAutoFit/>
            </a:bodyPr>
            <a:lstStyle/>
            <a:p>
              <a:pPr algn="ctr"/>
              <a:r>
                <a:rPr lang="en-US" sz="1200" b="1" dirty="0"/>
                <a:t>Lined </a:t>
              </a:r>
              <a:r>
                <a:rPr lang="en-US" sz="1200" b="1" dirty="0" err="1"/>
                <a:t>Rabbitfish</a:t>
              </a:r>
              <a:endParaRPr lang="en-US" sz="1200" b="1" dirty="0"/>
            </a:p>
          </p:txBody>
        </p:sp>
      </p:grpSp>
      <p:grpSp>
        <p:nvGrpSpPr>
          <p:cNvPr id="10" name="Group 9"/>
          <p:cNvGrpSpPr/>
          <p:nvPr/>
        </p:nvGrpSpPr>
        <p:grpSpPr>
          <a:xfrm>
            <a:off x="6641390" y="5658658"/>
            <a:ext cx="2121610" cy="1217410"/>
            <a:chOff x="6421576" y="4835923"/>
            <a:chExt cx="2121610" cy="1217410"/>
          </a:xfrm>
        </p:grpSpPr>
        <p:pic>
          <p:nvPicPr>
            <p:cNvPr id="30" name="Picture 2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flipH="1">
              <a:off x="6421576" y="4835923"/>
              <a:ext cx="2121610" cy="945198"/>
            </a:xfrm>
            <a:prstGeom prst="rect">
              <a:avLst/>
            </a:prstGeom>
          </p:spPr>
        </p:pic>
        <p:sp>
          <p:nvSpPr>
            <p:cNvPr id="31" name="TextBox 30"/>
            <p:cNvSpPr txBox="1"/>
            <p:nvPr/>
          </p:nvSpPr>
          <p:spPr>
            <a:xfrm>
              <a:off x="6425407" y="5776334"/>
              <a:ext cx="2113946" cy="276999"/>
            </a:xfrm>
            <a:prstGeom prst="rect">
              <a:avLst/>
            </a:prstGeom>
            <a:noFill/>
          </p:spPr>
          <p:txBody>
            <a:bodyPr wrap="square" rtlCol="0">
              <a:spAutoFit/>
            </a:bodyPr>
            <a:lstStyle/>
            <a:p>
              <a:pPr algn="ctr"/>
              <a:r>
                <a:rPr lang="en-US" sz="1200" b="1" dirty="0"/>
                <a:t>Yellow-edge </a:t>
              </a:r>
              <a:r>
                <a:rPr lang="en-US" sz="1200" b="1" dirty="0" err="1"/>
                <a:t>Lyretail</a:t>
              </a:r>
              <a:r>
                <a:rPr lang="en-US" sz="1200" b="1" dirty="0"/>
                <a:t> Grouper</a:t>
              </a:r>
            </a:p>
          </p:txBody>
        </p:sp>
      </p:grpSp>
      <p:grpSp>
        <p:nvGrpSpPr>
          <p:cNvPr id="11" name="Group 10"/>
          <p:cNvGrpSpPr/>
          <p:nvPr/>
        </p:nvGrpSpPr>
        <p:grpSpPr>
          <a:xfrm>
            <a:off x="2306144" y="5704675"/>
            <a:ext cx="2083530" cy="1173081"/>
            <a:chOff x="2389791" y="4881940"/>
            <a:chExt cx="2083530" cy="1173081"/>
          </a:xfrm>
        </p:grpSpPr>
        <p:pic>
          <p:nvPicPr>
            <p:cNvPr id="32" name="Picture 3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flipH="1">
              <a:off x="2389791" y="4881940"/>
              <a:ext cx="2083530" cy="930644"/>
            </a:xfrm>
            <a:prstGeom prst="rect">
              <a:avLst/>
            </a:prstGeom>
          </p:spPr>
        </p:pic>
        <p:sp>
          <p:nvSpPr>
            <p:cNvPr id="35" name="TextBox 34"/>
            <p:cNvSpPr txBox="1"/>
            <p:nvPr/>
          </p:nvSpPr>
          <p:spPr>
            <a:xfrm>
              <a:off x="2501553" y="5778022"/>
              <a:ext cx="1864750" cy="276999"/>
            </a:xfrm>
            <a:prstGeom prst="rect">
              <a:avLst/>
            </a:prstGeom>
            <a:noFill/>
          </p:spPr>
          <p:txBody>
            <a:bodyPr wrap="square" rtlCol="0">
              <a:spAutoFit/>
            </a:bodyPr>
            <a:lstStyle/>
            <a:p>
              <a:pPr algn="ctr"/>
              <a:r>
                <a:rPr lang="en-US" sz="1200" b="1" dirty="0" err="1"/>
                <a:t>Redspot</a:t>
              </a:r>
              <a:r>
                <a:rPr lang="en-US" sz="1200" b="1" dirty="0"/>
                <a:t> Emperor</a:t>
              </a:r>
            </a:p>
          </p:txBody>
        </p:sp>
      </p:grpSp>
      <p:grpSp>
        <p:nvGrpSpPr>
          <p:cNvPr id="13" name="Group 12"/>
          <p:cNvGrpSpPr/>
          <p:nvPr/>
        </p:nvGrpSpPr>
        <p:grpSpPr>
          <a:xfrm>
            <a:off x="4569289" y="4349004"/>
            <a:ext cx="1985472" cy="1268399"/>
            <a:chOff x="4484820" y="3526269"/>
            <a:chExt cx="1985472" cy="1268399"/>
          </a:xfrm>
        </p:grpSpPr>
        <p:sp>
          <p:nvSpPr>
            <p:cNvPr id="36" name="TextBox 35"/>
            <p:cNvSpPr txBox="1"/>
            <p:nvPr/>
          </p:nvSpPr>
          <p:spPr>
            <a:xfrm>
              <a:off x="4608670" y="4517669"/>
              <a:ext cx="1668173" cy="276999"/>
            </a:xfrm>
            <a:prstGeom prst="rect">
              <a:avLst/>
            </a:prstGeom>
            <a:noFill/>
          </p:spPr>
          <p:txBody>
            <a:bodyPr wrap="square" rtlCol="0">
              <a:spAutoFit/>
            </a:bodyPr>
            <a:lstStyle/>
            <a:p>
              <a:pPr algn="ctr"/>
              <a:r>
                <a:rPr lang="en-US" sz="1200" b="1" dirty="0" err="1"/>
                <a:t>Longnose</a:t>
              </a:r>
              <a:r>
                <a:rPr lang="en-US" sz="1200" b="1" dirty="0"/>
                <a:t> Emperor</a:t>
              </a:r>
            </a:p>
          </p:txBody>
        </p:sp>
        <p:pic>
          <p:nvPicPr>
            <p:cNvPr id="37" name="Picture 3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flipH="1">
              <a:off x="4484820" y="3526269"/>
              <a:ext cx="1985472" cy="1032448"/>
            </a:xfrm>
            <a:prstGeom prst="rect">
              <a:avLst/>
            </a:prstGeom>
          </p:spPr>
        </p:pic>
      </p:grpSp>
      <p:grpSp>
        <p:nvGrpSpPr>
          <p:cNvPr id="15" name="Group 14"/>
          <p:cNvGrpSpPr/>
          <p:nvPr/>
        </p:nvGrpSpPr>
        <p:grpSpPr>
          <a:xfrm>
            <a:off x="184764" y="5701675"/>
            <a:ext cx="1973682" cy="1173586"/>
            <a:chOff x="415677" y="4878940"/>
            <a:chExt cx="1973682" cy="1173586"/>
          </a:xfrm>
        </p:grpSpPr>
        <p:pic>
          <p:nvPicPr>
            <p:cNvPr id="46" name="Picture 4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15677" y="4878940"/>
              <a:ext cx="1973682" cy="933644"/>
            </a:xfrm>
            <a:prstGeom prst="rect">
              <a:avLst/>
            </a:prstGeom>
          </p:spPr>
        </p:pic>
        <p:sp>
          <p:nvSpPr>
            <p:cNvPr id="49" name="TextBox 48"/>
            <p:cNvSpPr txBox="1"/>
            <p:nvPr/>
          </p:nvSpPr>
          <p:spPr>
            <a:xfrm>
              <a:off x="518869" y="5775527"/>
              <a:ext cx="1668173" cy="276999"/>
            </a:xfrm>
            <a:prstGeom prst="rect">
              <a:avLst/>
            </a:prstGeom>
            <a:noFill/>
          </p:spPr>
          <p:txBody>
            <a:bodyPr wrap="square" rtlCol="0">
              <a:spAutoFit/>
            </a:bodyPr>
            <a:lstStyle/>
            <a:p>
              <a:pPr algn="ctr"/>
              <a:r>
                <a:rPr lang="en-US" sz="1200" b="1" dirty="0" err="1"/>
                <a:t>Redlip</a:t>
              </a:r>
              <a:r>
                <a:rPr lang="en-US" sz="1200" b="1" dirty="0"/>
                <a:t> Parrot Fish</a:t>
              </a:r>
            </a:p>
          </p:txBody>
        </p:sp>
      </p:grpSp>
      <p:grpSp>
        <p:nvGrpSpPr>
          <p:cNvPr id="16" name="Group 15"/>
          <p:cNvGrpSpPr/>
          <p:nvPr/>
        </p:nvGrpSpPr>
        <p:grpSpPr>
          <a:xfrm>
            <a:off x="4464062" y="5721161"/>
            <a:ext cx="2161126" cy="1150642"/>
            <a:chOff x="4448322" y="4898426"/>
            <a:chExt cx="2161126" cy="1150642"/>
          </a:xfrm>
        </p:grpSpPr>
        <p:pic>
          <p:nvPicPr>
            <p:cNvPr id="50" name="Picture 49"/>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flipH="1">
              <a:off x="4448322" y="4898426"/>
              <a:ext cx="2161126" cy="914158"/>
            </a:xfrm>
            <a:prstGeom prst="rect">
              <a:avLst/>
            </a:prstGeom>
          </p:spPr>
        </p:pic>
        <p:sp>
          <p:nvSpPr>
            <p:cNvPr id="53" name="TextBox 52"/>
            <p:cNvSpPr txBox="1"/>
            <p:nvPr/>
          </p:nvSpPr>
          <p:spPr>
            <a:xfrm>
              <a:off x="4694798" y="5772069"/>
              <a:ext cx="1668173" cy="276999"/>
            </a:xfrm>
            <a:prstGeom prst="rect">
              <a:avLst/>
            </a:prstGeom>
            <a:noFill/>
          </p:spPr>
          <p:txBody>
            <a:bodyPr wrap="square" rtlCol="0">
              <a:spAutoFit/>
            </a:bodyPr>
            <a:lstStyle/>
            <a:p>
              <a:pPr algn="ctr"/>
              <a:r>
                <a:rPr lang="en-US" sz="1200" b="1" dirty="0"/>
                <a:t>Leopard Coral Grouper</a:t>
              </a:r>
            </a:p>
          </p:txBody>
        </p:sp>
      </p:grpSp>
      <p:pic>
        <p:nvPicPr>
          <p:cNvPr id="68" name="Content Placeholder 3"/>
          <p:cNvPicPr>
            <a:picLocks noGrp="1" noChangeAspect="1"/>
          </p:cNvPicPr>
          <p:nvPr>
            <p:ph idx="1"/>
          </p:nvPr>
        </p:nvPicPr>
        <p:blipFill>
          <a:blip r:embed="rId21" cstate="print">
            <a:extLst>
              <a:ext uri="{28A0092B-C50C-407E-A947-70E740481C1C}">
                <a14:useLocalDpi xmlns:a14="http://schemas.microsoft.com/office/drawing/2010/main"/>
              </a:ext>
            </a:extLst>
          </a:blip>
          <a:stretch>
            <a:fillRect/>
          </a:stretch>
        </p:blipFill>
        <p:spPr>
          <a:xfrm>
            <a:off x="250169" y="4380432"/>
            <a:ext cx="1842872" cy="1001020"/>
          </a:xfrm>
        </p:spPr>
      </p:pic>
      <p:sp>
        <p:nvSpPr>
          <p:cNvPr id="79" name="Multiply 78"/>
          <p:cNvSpPr/>
          <p:nvPr/>
        </p:nvSpPr>
        <p:spPr>
          <a:xfrm>
            <a:off x="2523266" y="187550"/>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Multiply 79"/>
          <p:cNvSpPr/>
          <p:nvPr/>
        </p:nvSpPr>
        <p:spPr>
          <a:xfrm>
            <a:off x="4696195" y="187550"/>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Multiply 83"/>
          <p:cNvSpPr/>
          <p:nvPr/>
        </p:nvSpPr>
        <p:spPr>
          <a:xfrm>
            <a:off x="6853764" y="187550"/>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323174" y="1354665"/>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Multiply 24"/>
          <p:cNvSpPr/>
          <p:nvPr/>
        </p:nvSpPr>
        <p:spPr>
          <a:xfrm>
            <a:off x="2501851" y="1354665"/>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4696195" y="1354665"/>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6853764" y="1292571"/>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323174" y="2758168"/>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ultiply 28"/>
          <p:cNvSpPr/>
          <p:nvPr/>
        </p:nvSpPr>
        <p:spPr>
          <a:xfrm>
            <a:off x="2501851" y="2689876"/>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2496828" y="1395477"/>
            <a:ext cx="1668173" cy="276999"/>
          </a:xfrm>
          <a:prstGeom prst="rect">
            <a:avLst/>
          </a:prstGeom>
          <a:noFill/>
        </p:spPr>
        <p:txBody>
          <a:bodyPr wrap="square" rtlCol="0">
            <a:spAutoFit/>
          </a:bodyPr>
          <a:lstStyle/>
          <a:p>
            <a:pPr algn="ctr"/>
            <a:r>
              <a:rPr lang="en-US" sz="1200" b="1" dirty="0" err="1"/>
              <a:t>Fringelip</a:t>
            </a:r>
            <a:r>
              <a:rPr lang="en-US" sz="1200" b="1" dirty="0"/>
              <a:t> Mullet</a:t>
            </a:r>
          </a:p>
        </p:txBody>
      </p:sp>
      <p:sp>
        <p:nvSpPr>
          <p:cNvPr id="78" name="Multiply 77"/>
          <p:cNvSpPr/>
          <p:nvPr/>
        </p:nvSpPr>
        <p:spPr>
          <a:xfrm>
            <a:off x="323174" y="187550"/>
            <a:ext cx="1696861" cy="1696861"/>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563743" y="4408772"/>
            <a:ext cx="2276902" cy="1111179"/>
            <a:chOff x="6563743" y="4408772"/>
            <a:chExt cx="2276902" cy="1111179"/>
          </a:xfrm>
        </p:grpSpPr>
        <p:pic>
          <p:nvPicPr>
            <p:cNvPr id="76" name="Picture 75"/>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flipH="1">
              <a:off x="6563743" y="4408772"/>
              <a:ext cx="2276902" cy="931632"/>
            </a:xfrm>
            <a:prstGeom prst="rect">
              <a:avLst/>
            </a:prstGeom>
          </p:spPr>
        </p:pic>
        <p:sp>
          <p:nvSpPr>
            <p:cNvPr id="77" name="TextBox 76"/>
            <p:cNvSpPr txBox="1"/>
            <p:nvPr/>
          </p:nvSpPr>
          <p:spPr>
            <a:xfrm>
              <a:off x="6769819" y="5242952"/>
              <a:ext cx="1864750" cy="276999"/>
            </a:xfrm>
            <a:prstGeom prst="rect">
              <a:avLst/>
            </a:prstGeom>
            <a:noFill/>
          </p:spPr>
          <p:txBody>
            <a:bodyPr wrap="square" rtlCol="0">
              <a:spAutoFit/>
            </a:bodyPr>
            <a:lstStyle/>
            <a:p>
              <a:pPr algn="ctr"/>
              <a:r>
                <a:rPr lang="en-US" sz="1200" b="1" dirty="0"/>
                <a:t>Square Tail Coral Groupers</a:t>
              </a:r>
            </a:p>
          </p:txBody>
        </p:sp>
      </p:grpSp>
      <p:sp>
        <p:nvSpPr>
          <p:cNvPr id="82" name="TextBox 81"/>
          <p:cNvSpPr txBox="1"/>
          <p:nvPr/>
        </p:nvSpPr>
        <p:spPr>
          <a:xfrm>
            <a:off x="6641388" y="1395477"/>
            <a:ext cx="2121612" cy="276999"/>
          </a:xfrm>
          <a:prstGeom prst="rect">
            <a:avLst/>
          </a:prstGeom>
          <a:noFill/>
        </p:spPr>
        <p:txBody>
          <a:bodyPr wrap="square" rtlCol="0">
            <a:spAutoFit/>
          </a:bodyPr>
          <a:lstStyle/>
          <a:p>
            <a:pPr algn="ctr"/>
            <a:r>
              <a:rPr lang="en-US" sz="1200" b="1" dirty="0" err="1"/>
              <a:t>Blacksaddle</a:t>
            </a:r>
            <a:r>
              <a:rPr lang="en-US" sz="1200" b="1" dirty="0"/>
              <a:t> Coral Grouper</a:t>
            </a:r>
          </a:p>
        </p:txBody>
      </p:sp>
      <p:sp>
        <p:nvSpPr>
          <p:cNvPr id="61" name="TextBox 60"/>
          <p:cNvSpPr txBox="1"/>
          <p:nvPr/>
        </p:nvSpPr>
        <p:spPr>
          <a:xfrm>
            <a:off x="4612250" y="1395477"/>
            <a:ext cx="1864750" cy="276999"/>
          </a:xfrm>
          <a:prstGeom prst="rect">
            <a:avLst/>
          </a:prstGeom>
          <a:noFill/>
        </p:spPr>
        <p:txBody>
          <a:bodyPr wrap="square" rtlCol="0">
            <a:spAutoFit/>
          </a:bodyPr>
          <a:lstStyle/>
          <a:p>
            <a:pPr algn="ctr"/>
            <a:r>
              <a:rPr lang="en-US" sz="1200" b="1" dirty="0"/>
              <a:t>Gold spot herring</a:t>
            </a:r>
          </a:p>
        </p:txBody>
      </p:sp>
      <p:sp>
        <p:nvSpPr>
          <p:cNvPr id="75" name="TextBox 74"/>
          <p:cNvSpPr txBox="1"/>
          <p:nvPr/>
        </p:nvSpPr>
        <p:spPr>
          <a:xfrm>
            <a:off x="337518" y="1395477"/>
            <a:ext cx="1668173" cy="461665"/>
          </a:xfrm>
          <a:prstGeom prst="rect">
            <a:avLst/>
          </a:prstGeom>
          <a:noFill/>
        </p:spPr>
        <p:txBody>
          <a:bodyPr wrap="square" rtlCol="0">
            <a:spAutoFit/>
          </a:bodyPr>
          <a:lstStyle/>
          <a:p>
            <a:pPr algn="ctr"/>
            <a:r>
              <a:rPr lang="en-US" sz="1200" b="1" dirty="0"/>
              <a:t>Blue-lined or sail fin sea bream</a:t>
            </a:r>
          </a:p>
        </p:txBody>
      </p:sp>
    </p:spTree>
    <p:extLst>
      <p:ext uri="{BB962C8B-B14F-4D97-AF65-F5344CB8AC3E}">
        <p14:creationId xmlns:p14="http://schemas.microsoft.com/office/powerpoint/2010/main" val="198905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Effect transition="in" filter="fade">
                                      <p:cBhvr>
                                        <p:cTn id="13" dur="500"/>
                                        <p:tgtEl>
                                          <p:spTgt spid="7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ppt_w</p:attrName>
                                        </p:attrNameLst>
                                      </p:cBhvr>
                                      <p:tavLst>
                                        <p:tav tm="0">
                                          <p:val>
                                            <p:fltVal val="0"/>
                                          </p:val>
                                        </p:tav>
                                        <p:tav tm="100000">
                                          <p:val>
                                            <p:strVal val="#ppt_w"/>
                                          </p:val>
                                        </p:tav>
                                      </p:tavLst>
                                    </p:anim>
                                    <p:anim calcmode="lin" valueType="num">
                                      <p:cBhvr>
                                        <p:cTn id="18" dur="500" fill="hold"/>
                                        <p:tgtEl>
                                          <p:spTgt spid="79"/>
                                        </p:tgtEl>
                                        <p:attrNameLst>
                                          <p:attrName>ppt_h</p:attrName>
                                        </p:attrNameLst>
                                      </p:cBhvr>
                                      <p:tavLst>
                                        <p:tav tm="0">
                                          <p:val>
                                            <p:fltVal val="0"/>
                                          </p:val>
                                        </p:tav>
                                        <p:tav tm="100000">
                                          <p:val>
                                            <p:strVal val="#ppt_h"/>
                                          </p:val>
                                        </p:tav>
                                      </p:tavLst>
                                    </p:anim>
                                    <p:animEffect transition="in" filter="fade">
                                      <p:cBhvr>
                                        <p:cTn id="19" dur="500"/>
                                        <p:tgtEl>
                                          <p:spTgt spid="7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p:cTn id="23" dur="500" fill="hold"/>
                                        <p:tgtEl>
                                          <p:spTgt spid="80"/>
                                        </p:tgtEl>
                                        <p:attrNameLst>
                                          <p:attrName>ppt_w</p:attrName>
                                        </p:attrNameLst>
                                      </p:cBhvr>
                                      <p:tavLst>
                                        <p:tav tm="0">
                                          <p:val>
                                            <p:fltVal val="0"/>
                                          </p:val>
                                        </p:tav>
                                        <p:tav tm="100000">
                                          <p:val>
                                            <p:strVal val="#ppt_w"/>
                                          </p:val>
                                        </p:tav>
                                      </p:tavLst>
                                    </p:anim>
                                    <p:anim calcmode="lin" valueType="num">
                                      <p:cBhvr>
                                        <p:cTn id="24" dur="500" fill="hold"/>
                                        <p:tgtEl>
                                          <p:spTgt spid="80"/>
                                        </p:tgtEl>
                                        <p:attrNameLst>
                                          <p:attrName>ppt_h</p:attrName>
                                        </p:attrNameLst>
                                      </p:cBhvr>
                                      <p:tavLst>
                                        <p:tav tm="0">
                                          <p:val>
                                            <p:fltVal val="0"/>
                                          </p:val>
                                        </p:tav>
                                        <p:tav tm="100000">
                                          <p:val>
                                            <p:strVal val="#ppt_h"/>
                                          </p:val>
                                        </p:tav>
                                      </p:tavLst>
                                    </p:anim>
                                    <p:animEffect transition="in" filter="fade">
                                      <p:cBhvr>
                                        <p:cTn id="25" dur="500"/>
                                        <p:tgtEl>
                                          <p:spTgt spid="80"/>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animEffect transition="in" filter="fade">
                                      <p:cBhvr>
                                        <p:cTn id="31" dur="500"/>
                                        <p:tgtEl>
                                          <p:spTgt spid="84"/>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ppt_w</p:attrName>
                                        </p:attrNameLst>
                                      </p:cBhvr>
                                      <p:tavLst>
                                        <p:tav tm="0">
                                          <p:val>
                                            <p:fltVal val="0"/>
                                          </p:val>
                                        </p:tav>
                                        <p:tav tm="100000">
                                          <p:val>
                                            <p:strVal val="#ppt_w"/>
                                          </p:val>
                                        </p:tav>
                                      </p:tavLst>
                                    </p:anim>
                                    <p:anim calcmode="lin" valueType="num">
                                      <p:cBhvr>
                                        <p:cTn id="66" dur="500" fill="hold"/>
                                        <p:tgtEl>
                                          <p:spTgt spid="29"/>
                                        </p:tgtEl>
                                        <p:attrNameLst>
                                          <p:attrName>ppt_h</p:attrName>
                                        </p:attrNameLst>
                                      </p:cBhvr>
                                      <p:tavLst>
                                        <p:tav tm="0">
                                          <p:val>
                                            <p:fltVal val="0"/>
                                          </p:val>
                                        </p:tav>
                                        <p:tav tm="100000">
                                          <p:val>
                                            <p:strVal val="#ppt_h"/>
                                          </p:val>
                                        </p:tav>
                                      </p:tavLst>
                                    </p:anim>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42" presetClass="entr" presetSubtype="0" fill="hold" nodeType="after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1000"/>
                                        <p:tgtEl>
                                          <p:spTgt spid="68"/>
                                        </p:tgtEl>
                                      </p:cBhvr>
                                    </p:animEffect>
                                    <p:anim calcmode="lin" valueType="num">
                                      <p:cBhvr>
                                        <p:cTn id="85" dur="1000" fill="hold"/>
                                        <p:tgtEl>
                                          <p:spTgt spid="68"/>
                                        </p:tgtEl>
                                        <p:attrNameLst>
                                          <p:attrName>ppt_x</p:attrName>
                                        </p:attrNameLst>
                                      </p:cBhvr>
                                      <p:tavLst>
                                        <p:tav tm="0">
                                          <p:val>
                                            <p:strVal val="#ppt_x"/>
                                          </p:val>
                                        </p:tav>
                                        <p:tav tm="100000">
                                          <p:val>
                                            <p:strVal val="#ppt_x"/>
                                          </p:val>
                                        </p:tav>
                                      </p:tavLst>
                                    </p:anim>
                                    <p:anim calcmode="lin" valueType="num">
                                      <p:cBhvr>
                                        <p:cTn id="86" dur="1000" fill="hold"/>
                                        <p:tgtEl>
                                          <p:spTgt spid="6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fade">
                                      <p:cBhvr>
                                        <p:cTn id="89" dur="1000"/>
                                        <p:tgtEl>
                                          <p:spTgt spid="72"/>
                                        </p:tgtEl>
                                      </p:cBhvr>
                                    </p:animEffect>
                                    <p:anim calcmode="lin" valueType="num">
                                      <p:cBhvr>
                                        <p:cTn id="90" dur="1000" fill="hold"/>
                                        <p:tgtEl>
                                          <p:spTgt spid="72"/>
                                        </p:tgtEl>
                                        <p:attrNameLst>
                                          <p:attrName>ppt_x</p:attrName>
                                        </p:attrNameLst>
                                      </p:cBhvr>
                                      <p:tavLst>
                                        <p:tav tm="0">
                                          <p:val>
                                            <p:strVal val="#ppt_x"/>
                                          </p:val>
                                        </p:tav>
                                        <p:tav tm="100000">
                                          <p:val>
                                            <p:strVal val="#ppt_x"/>
                                          </p:val>
                                        </p:tav>
                                      </p:tavLst>
                                    </p:anim>
                                    <p:anim calcmode="lin" valueType="num">
                                      <p:cBhvr>
                                        <p:cTn id="91" dur="1000" fill="hold"/>
                                        <p:tgtEl>
                                          <p:spTgt spid="72"/>
                                        </p:tgtEl>
                                        <p:attrNameLst>
                                          <p:attrName>ppt_y</p:attrName>
                                        </p:attrNameLst>
                                      </p:cBhvr>
                                      <p:tavLst>
                                        <p:tav tm="0">
                                          <p:val>
                                            <p:strVal val="#ppt_y+.1"/>
                                          </p:val>
                                        </p:tav>
                                        <p:tav tm="100000">
                                          <p:val>
                                            <p:strVal val="#ppt_y"/>
                                          </p:val>
                                        </p:tav>
                                      </p:tavLst>
                                    </p:anim>
                                  </p:childTnLst>
                                </p:cTn>
                              </p:par>
                            </p:childTnLst>
                          </p:cTn>
                        </p:par>
                        <p:par>
                          <p:cTn id="92" fill="hold">
                            <p:stCondLst>
                              <p:cond delay="3000"/>
                            </p:stCondLst>
                            <p:childTnLst>
                              <p:par>
                                <p:cTn id="93" presetID="42" presetClass="entr" presetSubtype="0" fill="hold" nodeType="after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1000"/>
                                        <p:tgtEl>
                                          <p:spTgt spid="12"/>
                                        </p:tgtEl>
                                      </p:cBhvr>
                                    </p:animEffect>
                                    <p:anim calcmode="lin" valueType="num">
                                      <p:cBhvr>
                                        <p:cTn id="96" dur="1000" fill="hold"/>
                                        <p:tgtEl>
                                          <p:spTgt spid="12"/>
                                        </p:tgtEl>
                                        <p:attrNameLst>
                                          <p:attrName>ppt_x</p:attrName>
                                        </p:attrNameLst>
                                      </p:cBhvr>
                                      <p:tavLst>
                                        <p:tav tm="0">
                                          <p:val>
                                            <p:strVal val="#ppt_x"/>
                                          </p:val>
                                        </p:tav>
                                        <p:tav tm="100000">
                                          <p:val>
                                            <p:strVal val="#ppt_x"/>
                                          </p:val>
                                        </p:tav>
                                      </p:tavLst>
                                    </p:anim>
                                    <p:anim calcmode="lin" valueType="num">
                                      <p:cBhvr>
                                        <p:cTn id="97" dur="1000" fill="hold"/>
                                        <p:tgtEl>
                                          <p:spTgt spid="12"/>
                                        </p:tgtEl>
                                        <p:attrNameLst>
                                          <p:attrName>ppt_y</p:attrName>
                                        </p:attrNameLst>
                                      </p:cBhvr>
                                      <p:tavLst>
                                        <p:tav tm="0">
                                          <p:val>
                                            <p:strVal val="#ppt_y+.1"/>
                                          </p:val>
                                        </p:tav>
                                        <p:tav tm="100000">
                                          <p:val>
                                            <p:strVal val="#ppt_y"/>
                                          </p:val>
                                        </p:tav>
                                      </p:tavLst>
                                    </p:anim>
                                  </p:childTnLst>
                                </p:cTn>
                              </p:par>
                            </p:childTnLst>
                          </p:cTn>
                        </p:par>
                        <p:par>
                          <p:cTn id="98" fill="hold">
                            <p:stCondLst>
                              <p:cond delay="4000"/>
                            </p:stCondLst>
                            <p:childTnLst>
                              <p:par>
                                <p:cTn id="99" presetID="42" presetClass="entr" presetSubtype="0" fill="hold"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fade">
                                      <p:cBhvr>
                                        <p:cTn id="101" dur="1000"/>
                                        <p:tgtEl>
                                          <p:spTgt spid="13"/>
                                        </p:tgtEl>
                                      </p:cBhvr>
                                    </p:animEffect>
                                    <p:anim calcmode="lin" valueType="num">
                                      <p:cBhvr>
                                        <p:cTn id="102" dur="1000" fill="hold"/>
                                        <p:tgtEl>
                                          <p:spTgt spid="13"/>
                                        </p:tgtEl>
                                        <p:attrNameLst>
                                          <p:attrName>ppt_x</p:attrName>
                                        </p:attrNameLst>
                                      </p:cBhvr>
                                      <p:tavLst>
                                        <p:tav tm="0">
                                          <p:val>
                                            <p:strVal val="#ppt_x"/>
                                          </p:val>
                                        </p:tav>
                                        <p:tav tm="100000">
                                          <p:val>
                                            <p:strVal val="#ppt_x"/>
                                          </p:val>
                                        </p:tav>
                                      </p:tavLst>
                                    </p:anim>
                                    <p:anim calcmode="lin" valueType="num">
                                      <p:cBhvr>
                                        <p:cTn id="103" dur="1000" fill="hold"/>
                                        <p:tgtEl>
                                          <p:spTgt spid="13"/>
                                        </p:tgtEl>
                                        <p:attrNameLst>
                                          <p:attrName>ppt_y</p:attrName>
                                        </p:attrNameLst>
                                      </p:cBhvr>
                                      <p:tavLst>
                                        <p:tav tm="0">
                                          <p:val>
                                            <p:strVal val="#ppt_y+.1"/>
                                          </p:val>
                                        </p:tav>
                                        <p:tav tm="100000">
                                          <p:val>
                                            <p:strVal val="#ppt_y"/>
                                          </p:val>
                                        </p:tav>
                                      </p:tavLst>
                                    </p:anim>
                                  </p:childTnLst>
                                </p:cTn>
                              </p:par>
                            </p:childTnLst>
                          </p:cTn>
                        </p:par>
                        <p:par>
                          <p:cTn id="104" fill="hold">
                            <p:stCondLst>
                              <p:cond delay="5000"/>
                            </p:stCondLst>
                            <p:childTnLst>
                              <p:par>
                                <p:cTn id="105" presetID="42" presetClass="entr" presetSubtype="0" fill="hold"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1000"/>
                                        <p:tgtEl>
                                          <p:spTgt spid="14"/>
                                        </p:tgtEl>
                                      </p:cBhvr>
                                    </p:animEffect>
                                    <p:anim calcmode="lin" valueType="num">
                                      <p:cBhvr>
                                        <p:cTn id="108" dur="1000" fill="hold"/>
                                        <p:tgtEl>
                                          <p:spTgt spid="14"/>
                                        </p:tgtEl>
                                        <p:attrNameLst>
                                          <p:attrName>ppt_x</p:attrName>
                                        </p:attrNameLst>
                                      </p:cBhvr>
                                      <p:tavLst>
                                        <p:tav tm="0">
                                          <p:val>
                                            <p:strVal val="#ppt_x"/>
                                          </p:val>
                                        </p:tav>
                                        <p:tav tm="100000">
                                          <p:val>
                                            <p:strVal val="#ppt_x"/>
                                          </p:val>
                                        </p:tav>
                                      </p:tavLst>
                                    </p:anim>
                                    <p:anim calcmode="lin" valueType="num">
                                      <p:cBhvr>
                                        <p:cTn id="109" dur="1000" fill="hold"/>
                                        <p:tgtEl>
                                          <p:spTgt spid="14"/>
                                        </p:tgtEl>
                                        <p:attrNameLst>
                                          <p:attrName>ppt_y</p:attrName>
                                        </p:attrNameLst>
                                      </p:cBhvr>
                                      <p:tavLst>
                                        <p:tav tm="0">
                                          <p:val>
                                            <p:strVal val="#ppt_y+.1"/>
                                          </p:val>
                                        </p:tav>
                                        <p:tav tm="100000">
                                          <p:val>
                                            <p:strVal val="#ppt_y"/>
                                          </p:val>
                                        </p:tav>
                                      </p:tavLst>
                                    </p:anim>
                                  </p:childTnLst>
                                </p:cTn>
                              </p:par>
                            </p:childTnLst>
                          </p:cTn>
                        </p:par>
                        <p:par>
                          <p:cTn id="110" fill="hold">
                            <p:stCondLst>
                              <p:cond delay="6000"/>
                            </p:stCondLst>
                            <p:childTnLst>
                              <p:par>
                                <p:cTn id="111" presetID="42" presetClass="entr" presetSubtype="0" fill="hold"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1000"/>
                                        <p:tgtEl>
                                          <p:spTgt spid="15"/>
                                        </p:tgtEl>
                                      </p:cBhvr>
                                    </p:animEffect>
                                    <p:anim calcmode="lin" valueType="num">
                                      <p:cBhvr>
                                        <p:cTn id="114" dur="1000" fill="hold"/>
                                        <p:tgtEl>
                                          <p:spTgt spid="15"/>
                                        </p:tgtEl>
                                        <p:attrNameLst>
                                          <p:attrName>ppt_x</p:attrName>
                                        </p:attrNameLst>
                                      </p:cBhvr>
                                      <p:tavLst>
                                        <p:tav tm="0">
                                          <p:val>
                                            <p:strVal val="#ppt_x"/>
                                          </p:val>
                                        </p:tav>
                                        <p:tav tm="100000">
                                          <p:val>
                                            <p:strVal val="#ppt_x"/>
                                          </p:val>
                                        </p:tav>
                                      </p:tavLst>
                                    </p:anim>
                                    <p:anim calcmode="lin" valueType="num">
                                      <p:cBhvr>
                                        <p:cTn id="115" dur="1000" fill="hold"/>
                                        <p:tgtEl>
                                          <p:spTgt spid="15"/>
                                        </p:tgtEl>
                                        <p:attrNameLst>
                                          <p:attrName>ppt_y</p:attrName>
                                        </p:attrNameLst>
                                      </p:cBhvr>
                                      <p:tavLst>
                                        <p:tav tm="0">
                                          <p:val>
                                            <p:strVal val="#ppt_y+.1"/>
                                          </p:val>
                                        </p:tav>
                                        <p:tav tm="100000">
                                          <p:val>
                                            <p:strVal val="#ppt_y"/>
                                          </p:val>
                                        </p:tav>
                                      </p:tavLst>
                                    </p:anim>
                                  </p:childTnLst>
                                </p:cTn>
                              </p:par>
                            </p:childTnLst>
                          </p:cTn>
                        </p:par>
                        <p:par>
                          <p:cTn id="116" fill="hold">
                            <p:stCondLst>
                              <p:cond delay="7000"/>
                            </p:stCondLst>
                            <p:childTnLst>
                              <p:par>
                                <p:cTn id="117" presetID="42" presetClass="entr" presetSubtype="0" fill="hold"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1000"/>
                                        <p:tgtEl>
                                          <p:spTgt spid="11"/>
                                        </p:tgtEl>
                                      </p:cBhvr>
                                    </p:animEffect>
                                    <p:anim calcmode="lin" valueType="num">
                                      <p:cBhvr>
                                        <p:cTn id="120" dur="1000" fill="hold"/>
                                        <p:tgtEl>
                                          <p:spTgt spid="11"/>
                                        </p:tgtEl>
                                        <p:attrNameLst>
                                          <p:attrName>ppt_x</p:attrName>
                                        </p:attrNameLst>
                                      </p:cBhvr>
                                      <p:tavLst>
                                        <p:tav tm="0">
                                          <p:val>
                                            <p:strVal val="#ppt_x"/>
                                          </p:val>
                                        </p:tav>
                                        <p:tav tm="100000">
                                          <p:val>
                                            <p:strVal val="#ppt_x"/>
                                          </p:val>
                                        </p:tav>
                                      </p:tavLst>
                                    </p:anim>
                                    <p:anim calcmode="lin" valueType="num">
                                      <p:cBhvr>
                                        <p:cTn id="121" dur="1000" fill="hold"/>
                                        <p:tgtEl>
                                          <p:spTgt spid="11"/>
                                        </p:tgtEl>
                                        <p:attrNameLst>
                                          <p:attrName>ppt_y</p:attrName>
                                        </p:attrNameLst>
                                      </p:cBhvr>
                                      <p:tavLst>
                                        <p:tav tm="0">
                                          <p:val>
                                            <p:strVal val="#ppt_y+.1"/>
                                          </p:val>
                                        </p:tav>
                                        <p:tav tm="100000">
                                          <p:val>
                                            <p:strVal val="#ppt_y"/>
                                          </p:val>
                                        </p:tav>
                                      </p:tavLst>
                                    </p:anim>
                                  </p:childTnLst>
                                </p:cTn>
                              </p:par>
                            </p:childTnLst>
                          </p:cTn>
                        </p:par>
                        <p:par>
                          <p:cTn id="122" fill="hold">
                            <p:stCondLst>
                              <p:cond delay="8000"/>
                            </p:stCondLst>
                            <p:childTnLst>
                              <p:par>
                                <p:cTn id="123" presetID="42" presetClass="entr" presetSubtype="0" fill="hold" nodeType="after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fade">
                                      <p:cBhvr>
                                        <p:cTn id="125" dur="1000"/>
                                        <p:tgtEl>
                                          <p:spTgt spid="16"/>
                                        </p:tgtEl>
                                      </p:cBhvr>
                                    </p:animEffect>
                                    <p:anim calcmode="lin" valueType="num">
                                      <p:cBhvr>
                                        <p:cTn id="126" dur="1000" fill="hold"/>
                                        <p:tgtEl>
                                          <p:spTgt spid="16"/>
                                        </p:tgtEl>
                                        <p:attrNameLst>
                                          <p:attrName>ppt_x</p:attrName>
                                        </p:attrNameLst>
                                      </p:cBhvr>
                                      <p:tavLst>
                                        <p:tav tm="0">
                                          <p:val>
                                            <p:strVal val="#ppt_x"/>
                                          </p:val>
                                        </p:tav>
                                        <p:tav tm="100000">
                                          <p:val>
                                            <p:strVal val="#ppt_x"/>
                                          </p:val>
                                        </p:tav>
                                      </p:tavLst>
                                    </p:anim>
                                    <p:anim calcmode="lin" valueType="num">
                                      <p:cBhvr>
                                        <p:cTn id="127" dur="1000" fill="hold"/>
                                        <p:tgtEl>
                                          <p:spTgt spid="16"/>
                                        </p:tgtEl>
                                        <p:attrNameLst>
                                          <p:attrName>ppt_y</p:attrName>
                                        </p:attrNameLst>
                                      </p:cBhvr>
                                      <p:tavLst>
                                        <p:tav tm="0">
                                          <p:val>
                                            <p:strVal val="#ppt_y+.1"/>
                                          </p:val>
                                        </p:tav>
                                        <p:tav tm="100000">
                                          <p:val>
                                            <p:strVal val="#ppt_y"/>
                                          </p:val>
                                        </p:tav>
                                      </p:tavLst>
                                    </p:anim>
                                  </p:childTnLst>
                                </p:cTn>
                              </p:par>
                            </p:childTnLst>
                          </p:cTn>
                        </p:par>
                        <p:par>
                          <p:cTn id="128" fill="hold">
                            <p:stCondLst>
                              <p:cond delay="9000"/>
                            </p:stCondLst>
                            <p:childTnLst>
                              <p:par>
                                <p:cTn id="129" presetID="42" presetClass="entr" presetSubtype="0" fill="hold" nodeType="after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fade">
                                      <p:cBhvr>
                                        <p:cTn id="131" dur="1000"/>
                                        <p:tgtEl>
                                          <p:spTgt spid="10"/>
                                        </p:tgtEl>
                                      </p:cBhvr>
                                    </p:animEffect>
                                    <p:anim calcmode="lin" valueType="num">
                                      <p:cBhvr>
                                        <p:cTn id="132" dur="1000" fill="hold"/>
                                        <p:tgtEl>
                                          <p:spTgt spid="10"/>
                                        </p:tgtEl>
                                        <p:attrNameLst>
                                          <p:attrName>ppt_x</p:attrName>
                                        </p:attrNameLst>
                                      </p:cBhvr>
                                      <p:tavLst>
                                        <p:tav tm="0">
                                          <p:val>
                                            <p:strVal val="#ppt_x"/>
                                          </p:val>
                                        </p:tav>
                                        <p:tav tm="100000">
                                          <p:val>
                                            <p:strVal val="#ppt_x"/>
                                          </p:val>
                                        </p:tav>
                                      </p:tavLst>
                                    </p:anim>
                                    <p:anim calcmode="lin" valueType="num">
                                      <p:cBhvr>
                                        <p:cTn id="1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2" grpId="0"/>
      <p:bldP spid="79" grpId="0" animBg="1"/>
      <p:bldP spid="80" grpId="0" animBg="1"/>
      <p:bldP spid="84" grpId="0" animBg="1"/>
      <p:bldP spid="24" grpId="0" animBg="1"/>
      <p:bldP spid="25" grpId="0" animBg="1"/>
      <p:bldP spid="26" grpId="0" animBg="1"/>
      <p:bldP spid="27" grpId="0" animBg="1"/>
      <p:bldP spid="28" grpId="0" animBg="1"/>
      <p:bldP spid="29" grpId="0" animBg="1"/>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1238"/>
            <a:ext cx="8229600" cy="2887662"/>
          </a:xfrm>
        </p:spPr>
        <p:txBody>
          <a:bodyPr>
            <a:normAutofit/>
          </a:bodyPr>
          <a:lstStyle/>
          <a:p>
            <a:r>
              <a:rPr lang="en-US" sz="5400" b="1" dirty="0">
                <a:solidFill>
                  <a:schemeClr val="tx1"/>
                </a:solidFill>
              </a:rPr>
              <a:t>The Overfishing Problem</a:t>
            </a:r>
          </a:p>
        </p:txBody>
      </p:sp>
    </p:spTree>
    <p:extLst>
      <p:ext uri="{BB962C8B-B14F-4D97-AF65-F5344CB8AC3E}">
        <p14:creationId xmlns:p14="http://schemas.microsoft.com/office/powerpoint/2010/main" val="220502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25" y="304800"/>
            <a:ext cx="8982075" cy="523220"/>
          </a:xfrm>
          <a:prstGeom prst="rect">
            <a:avLst/>
          </a:prstGeom>
        </p:spPr>
        <p:txBody>
          <a:bodyPr wrap="square">
            <a:spAutoFit/>
          </a:bodyPr>
          <a:lstStyle/>
          <a:p>
            <a:pPr algn="ctr"/>
            <a:r>
              <a:rPr lang="en-US" sz="2800" b="1" dirty="0" err="1">
                <a:solidFill>
                  <a:schemeClr val="tx2"/>
                </a:solidFill>
              </a:rPr>
              <a:t>Macuata</a:t>
            </a:r>
            <a:r>
              <a:rPr lang="en-US" sz="2800" b="1" dirty="0">
                <a:solidFill>
                  <a:schemeClr val="tx2"/>
                </a:solidFill>
              </a:rPr>
              <a:t>, Fiji -10 Species of Greatest Concern</a:t>
            </a:r>
          </a:p>
        </p:txBody>
      </p:sp>
      <p:sp>
        <p:nvSpPr>
          <p:cNvPr id="18" name="TextBox 17"/>
          <p:cNvSpPr txBox="1"/>
          <p:nvPr/>
        </p:nvSpPr>
        <p:spPr>
          <a:xfrm>
            <a:off x="819147" y="2305357"/>
            <a:ext cx="2409773" cy="273377"/>
          </a:xfrm>
          <a:prstGeom prst="rect">
            <a:avLst/>
          </a:prstGeom>
          <a:noFill/>
        </p:spPr>
        <p:txBody>
          <a:bodyPr wrap="square" rtlCol="0">
            <a:spAutoFit/>
          </a:bodyPr>
          <a:lstStyle/>
          <a:p>
            <a:pPr algn="ctr"/>
            <a:r>
              <a:rPr lang="en-US" sz="1200" b="1" dirty="0"/>
              <a:t>Vermiculate Rabbit Fish</a:t>
            </a:r>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028984" y="1127219"/>
            <a:ext cx="1990098" cy="117813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232558" y="990531"/>
            <a:ext cx="2527162" cy="1451514"/>
          </a:xfrm>
          <a:prstGeom prst="rect">
            <a:avLst/>
          </a:prstGeom>
        </p:spPr>
      </p:pic>
      <p:sp>
        <p:nvSpPr>
          <p:cNvPr id="33" name="TextBox 32"/>
          <p:cNvSpPr txBox="1"/>
          <p:nvPr/>
        </p:nvSpPr>
        <p:spPr>
          <a:xfrm>
            <a:off x="3291253" y="2305357"/>
            <a:ext cx="2409773" cy="273377"/>
          </a:xfrm>
          <a:prstGeom prst="rect">
            <a:avLst/>
          </a:prstGeom>
          <a:noFill/>
        </p:spPr>
        <p:txBody>
          <a:bodyPr wrap="square" rtlCol="0">
            <a:spAutoFit/>
          </a:bodyPr>
          <a:lstStyle/>
          <a:p>
            <a:pPr algn="ctr"/>
            <a:r>
              <a:rPr lang="en-US" sz="1200" b="1" dirty="0" err="1"/>
              <a:t>Humphead</a:t>
            </a:r>
            <a:r>
              <a:rPr lang="en-US" sz="1200" b="1" dirty="0"/>
              <a:t> Wrasse</a:t>
            </a:r>
          </a:p>
        </p:txBody>
      </p:sp>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05543" y="1127218"/>
            <a:ext cx="2285942" cy="1178140"/>
          </a:xfrm>
          <a:prstGeom prst="rect">
            <a:avLst/>
          </a:prstGeom>
        </p:spPr>
      </p:pic>
      <p:sp>
        <p:nvSpPr>
          <p:cNvPr id="35" name="TextBox 34"/>
          <p:cNvSpPr txBox="1"/>
          <p:nvPr/>
        </p:nvSpPr>
        <p:spPr>
          <a:xfrm>
            <a:off x="5991635" y="2305357"/>
            <a:ext cx="1913758" cy="273377"/>
          </a:xfrm>
          <a:prstGeom prst="rect">
            <a:avLst/>
          </a:prstGeom>
          <a:noFill/>
        </p:spPr>
        <p:txBody>
          <a:bodyPr wrap="square" rtlCol="0">
            <a:spAutoFit/>
          </a:bodyPr>
          <a:lstStyle/>
          <a:p>
            <a:pPr algn="ctr"/>
            <a:r>
              <a:rPr lang="en-US" sz="1200" b="1" dirty="0" err="1"/>
              <a:t>Bumphead</a:t>
            </a:r>
            <a:r>
              <a:rPr lang="en-US" sz="1200" b="1" dirty="0"/>
              <a:t> Parrot Fish</a:t>
            </a:r>
          </a:p>
        </p:txBody>
      </p:sp>
      <p:pic>
        <p:nvPicPr>
          <p:cNvPr id="36" name="Picture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10660" y="2739538"/>
            <a:ext cx="2426746" cy="1060490"/>
          </a:xfrm>
          <a:prstGeom prst="rect">
            <a:avLst/>
          </a:prstGeom>
        </p:spPr>
      </p:pic>
      <p:sp>
        <p:nvSpPr>
          <p:cNvPr id="39" name="TextBox 38"/>
          <p:cNvSpPr txBox="1"/>
          <p:nvPr/>
        </p:nvSpPr>
        <p:spPr>
          <a:xfrm>
            <a:off x="819147" y="3800027"/>
            <a:ext cx="2409773" cy="273377"/>
          </a:xfrm>
          <a:prstGeom prst="rect">
            <a:avLst/>
          </a:prstGeom>
          <a:noFill/>
        </p:spPr>
        <p:txBody>
          <a:bodyPr wrap="square" rtlCol="0">
            <a:spAutoFit/>
          </a:bodyPr>
          <a:lstStyle/>
          <a:p>
            <a:pPr algn="ctr"/>
            <a:r>
              <a:rPr lang="en-US" sz="1200" b="1" dirty="0"/>
              <a:t>Camouflage Grouper</a:t>
            </a:r>
          </a:p>
        </p:txBody>
      </p:sp>
      <p:sp>
        <p:nvSpPr>
          <p:cNvPr id="40" name="TextBox 39"/>
          <p:cNvSpPr txBox="1"/>
          <p:nvPr/>
        </p:nvSpPr>
        <p:spPr>
          <a:xfrm>
            <a:off x="3291253" y="3800027"/>
            <a:ext cx="2409773" cy="273377"/>
          </a:xfrm>
          <a:prstGeom prst="rect">
            <a:avLst/>
          </a:prstGeom>
          <a:noFill/>
        </p:spPr>
        <p:txBody>
          <a:bodyPr wrap="square" rtlCol="0">
            <a:spAutoFit/>
          </a:bodyPr>
          <a:lstStyle/>
          <a:p>
            <a:pPr algn="ctr"/>
            <a:r>
              <a:rPr lang="en-US" sz="1200" b="1" dirty="0" err="1"/>
              <a:t>Blacksaddle</a:t>
            </a:r>
            <a:r>
              <a:rPr lang="en-US" sz="1200" b="1" dirty="0"/>
              <a:t> Coral Grouper</a:t>
            </a:r>
          </a:p>
        </p:txBody>
      </p:sp>
      <p:pic>
        <p:nvPicPr>
          <p:cNvPr id="41" name="Picture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362083" y="2819400"/>
            <a:ext cx="2268112" cy="841091"/>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711436" y="2721456"/>
            <a:ext cx="2474156" cy="1012344"/>
          </a:xfrm>
          <a:prstGeom prst="rect">
            <a:avLst/>
          </a:prstGeom>
        </p:spPr>
      </p:pic>
      <p:sp>
        <p:nvSpPr>
          <p:cNvPr id="43" name="TextBox 42"/>
          <p:cNvSpPr txBox="1"/>
          <p:nvPr/>
        </p:nvSpPr>
        <p:spPr>
          <a:xfrm>
            <a:off x="5743628" y="3800027"/>
            <a:ext cx="2409773" cy="273377"/>
          </a:xfrm>
          <a:prstGeom prst="rect">
            <a:avLst/>
          </a:prstGeom>
          <a:noFill/>
        </p:spPr>
        <p:txBody>
          <a:bodyPr wrap="square" rtlCol="0">
            <a:spAutoFit/>
          </a:bodyPr>
          <a:lstStyle/>
          <a:p>
            <a:pPr algn="ctr"/>
            <a:r>
              <a:rPr lang="en-US" sz="1200" b="1" dirty="0"/>
              <a:t>Squaretail Coral Grouper</a:t>
            </a:r>
          </a:p>
        </p:txBody>
      </p:sp>
      <p:pic>
        <p:nvPicPr>
          <p:cNvPr id="44" name="Picture 4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717381" y="4044108"/>
            <a:ext cx="2613304" cy="1328240"/>
          </a:xfrm>
          <a:prstGeom prst="rect">
            <a:avLst/>
          </a:prstGeom>
        </p:spPr>
      </p:pic>
      <p:sp>
        <p:nvSpPr>
          <p:cNvPr id="45" name="TextBox 44"/>
          <p:cNvSpPr txBox="1"/>
          <p:nvPr/>
        </p:nvSpPr>
        <p:spPr>
          <a:xfrm>
            <a:off x="819147" y="4963043"/>
            <a:ext cx="2409773" cy="273377"/>
          </a:xfrm>
          <a:prstGeom prst="rect">
            <a:avLst/>
          </a:prstGeom>
          <a:noFill/>
        </p:spPr>
        <p:txBody>
          <a:bodyPr wrap="square" rtlCol="0">
            <a:spAutoFit/>
          </a:bodyPr>
          <a:lstStyle/>
          <a:p>
            <a:pPr algn="ctr"/>
            <a:r>
              <a:rPr lang="en-US" sz="1200" b="1" dirty="0"/>
              <a:t>Diamond Scale Mullet</a:t>
            </a:r>
          </a:p>
        </p:txBody>
      </p:sp>
      <p:sp>
        <p:nvSpPr>
          <p:cNvPr id="46" name="TextBox 45"/>
          <p:cNvSpPr txBox="1"/>
          <p:nvPr/>
        </p:nvSpPr>
        <p:spPr>
          <a:xfrm>
            <a:off x="3291253" y="5098971"/>
            <a:ext cx="2409773" cy="273377"/>
          </a:xfrm>
          <a:prstGeom prst="rect">
            <a:avLst/>
          </a:prstGeom>
          <a:noFill/>
        </p:spPr>
        <p:txBody>
          <a:bodyPr wrap="square" rtlCol="0">
            <a:spAutoFit/>
          </a:bodyPr>
          <a:lstStyle/>
          <a:p>
            <a:pPr algn="ctr"/>
            <a:r>
              <a:rPr lang="en-US" sz="1200" b="1" dirty="0"/>
              <a:t>Gray Drummer</a:t>
            </a:r>
          </a:p>
        </p:txBody>
      </p:sp>
      <p:pic>
        <p:nvPicPr>
          <p:cNvPr id="47" name="Picture 4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625193" y="4277487"/>
            <a:ext cx="1741893" cy="861480"/>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899832" y="4328614"/>
            <a:ext cx="2097364" cy="759227"/>
          </a:xfrm>
          <a:prstGeom prst="rect">
            <a:avLst/>
          </a:prstGeom>
        </p:spPr>
      </p:pic>
      <p:sp>
        <p:nvSpPr>
          <p:cNvPr id="49" name="TextBox 48"/>
          <p:cNvSpPr txBox="1"/>
          <p:nvPr/>
        </p:nvSpPr>
        <p:spPr>
          <a:xfrm>
            <a:off x="5743628" y="5098973"/>
            <a:ext cx="2409773" cy="273377"/>
          </a:xfrm>
          <a:prstGeom prst="rect">
            <a:avLst/>
          </a:prstGeom>
          <a:noFill/>
        </p:spPr>
        <p:txBody>
          <a:bodyPr wrap="square" rtlCol="0">
            <a:spAutoFit/>
          </a:bodyPr>
          <a:lstStyle/>
          <a:p>
            <a:pPr algn="ctr"/>
            <a:r>
              <a:rPr lang="en-US" sz="1200" b="1" dirty="0"/>
              <a:t>Chinaman Fish</a:t>
            </a:r>
          </a:p>
        </p:txBody>
      </p:sp>
      <p:pic>
        <p:nvPicPr>
          <p:cNvPr id="50" name="Picture 49"/>
          <p:cNvPicPr>
            <a:picLocks noChangeAspect="1"/>
          </p:cNvPicPr>
          <p:nvPr/>
        </p:nvPicPr>
        <p:blipFill>
          <a:blip r:embed="rId12">
            <a:extLst>
              <a:ext uri="{28A0092B-C50C-407E-A947-70E740481C1C}">
                <a14:useLocalDpi xmlns:a14="http://schemas.microsoft.com/office/drawing/2010/main"/>
              </a:ext>
            </a:extLst>
          </a:blip>
          <a:stretch>
            <a:fillRect/>
          </a:stretch>
        </p:blipFill>
        <p:spPr>
          <a:xfrm rot="605563">
            <a:off x="3555075" y="5514565"/>
            <a:ext cx="1882128" cy="731938"/>
          </a:xfrm>
          <a:prstGeom prst="rect">
            <a:avLst/>
          </a:prstGeom>
        </p:spPr>
      </p:pic>
      <p:sp>
        <p:nvSpPr>
          <p:cNvPr id="51" name="TextBox 50"/>
          <p:cNvSpPr txBox="1"/>
          <p:nvPr/>
        </p:nvSpPr>
        <p:spPr>
          <a:xfrm>
            <a:off x="3291253" y="6203623"/>
            <a:ext cx="2409773" cy="273377"/>
          </a:xfrm>
          <a:prstGeom prst="rect">
            <a:avLst/>
          </a:prstGeom>
          <a:noFill/>
        </p:spPr>
        <p:txBody>
          <a:bodyPr wrap="square" rtlCol="0">
            <a:spAutoFit/>
          </a:bodyPr>
          <a:lstStyle/>
          <a:p>
            <a:pPr algn="ctr"/>
            <a:r>
              <a:rPr lang="en-US" sz="1200" b="1" dirty="0"/>
              <a:t>Giant </a:t>
            </a:r>
            <a:r>
              <a:rPr lang="en-US" sz="1200" b="1" dirty="0" err="1"/>
              <a:t>Sweetlip</a:t>
            </a:r>
            <a:endParaRPr lang="en-US" sz="1200" b="1" dirty="0"/>
          </a:p>
        </p:txBody>
      </p:sp>
      <p:sp>
        <p:nvSpPr>
          <p:cNvPr id="2" name="TextBox 1"/>
          <p:cNvSpPr txBox="1"/>
          <p:nvPr/>
        </p:nvSpPr>
        <p:spPr>
          <a:xfrm>
            <a:off x="-2667000" y="3352800"/>
            <a:ext cx="1752600" cy="369332"/>
          </a:xfrm>
          <a:prstGeom prst="rect">
            <a:avLst/>
          </a:prstGeom>
          <a:noFill/>
        </p:spPr>
        <p:txBody>
          <a:bodyPr wrap="square" rtlCol="0">
            <a:spAutoFit/>
          </a:bodyPr>
          <a:lstStyle/>
          <a:p>
            <a:r>
              <a:rPr lang="en-US" dirty="0"/>
              <a:t>CUT OUT FISH</a:t>
            </a:r>
          </a:p>
        </p:txBody>
      </p:sp>
    </p:spTree>
    <p:extLst>
      <p:ext uri="{BB962C8B-B14F-4D97-AF65-F5344CB8AC3E}">
        <p14:creationId xmlns:p14="http://schemas.microsoft.com/office/powerpoint/2010/main" val="10608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anim calcmode="lin" valueType="num">
                                      <p:cBhvr>
                                        <p:cTn id="49" dur="1000" fill="hold"/>
                                        <p:tgtEl>
                                          <p:spTgt spid="39"/>
                                        </p:tgtEl>
                                        <p:attrNameLst>
                                          <p:attrName>ppt_x</p:attrName>
                                        </p:attrNameLst>
                                      </p:cBhvr>
                                      <p:tavLst>
                                        <p:tav tm="0">
                                          <p:val>
                                            <p:strVal val="#ppt_x"/>
                                          </p:val>
                                        </p:tav>
                                        <p:tav tm="100000">
                                          <p:val>
                                            <p:strVal val="#ppt_x"/>
                                          </p:val>
                                        </p:tav>
                                      </p:tavLst>
                                    </p:anim>
                                    <p:anim calcmode="lin" valueType="num">
                                      <p:cBhvr>
                                        <p:cTn id="50" dur="1000" fill="hold"/>
                                        <p:tgtEl>
                                          <p:spTgt spid="39"/>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1000"/>
                                        <p:tgtEl>
                                          <p:spTgt spid="41"/>
                                        </p:tgtEl>
                                      </p:cBhvr>
                                    </p:animEffect>
                                    <p:anim calcmode="lin" valueType="num">
                                      <p:cBhvr>
                                        <p:cTn id="55" dur="1000" fill="hold"/>
                                        <p:tgtEl>
                                          <p:spTgt spid="41"/>
                                        </p:tgtEl>
                                        <p:attrNameLst>
                                          <p:attrName>ppt_x</p:attrName>
                                        </p:attrNameLst>
                                      </p:cBhvr>
                                      <p:tavLst>
                                        <p:tav tm="0">
                                          <p:val>
                                            <p:strVal val="#ppt_x"/>
                                          </p:val>
                                        </p:tav>
                                        <p:tav tm="100000">
                                          <p:val>
                                            <p:strVal val="#ppt_x"/>
                                          </p:val>
                                        </p:tav>
                                      </p:tavLst>
                                    </p:anim>
                                    <p:anim calcmode="lin" valueType="num">
                                      <p:cBhvr>
                                        <p:cTn id="56" dur="1000" fill="hold"/>
                                        <p:tgtEl>
                                          <p:spTgt spid="4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1000"/>
                                        <p:tgtEl>
                                          <p:spTgt spid="40"/>
                                        </p:tgtEl>
                                      </p:cBhvr>
                                    </p:animEffect>
                                    <p:anim calcmode="lin" valueType="num">
                                      <p:cBhvr>
                                        <p:cTn id="60" dur="1000" fill="hold"/>
                                        <p:tgtEl>
                                          <p:spTgt spid="40"/>
                                        </p:tgtEl>
                                        <p:attrNameLst>
                                          <p:attrName>ppt_x</p:attrName>
                                        </p:attrNameLst>
                                      </p:cBhvr>
                                      <p:tavLst>
                                        <p:tav tm="0">
                                          <p:val>
                                            <p:strVal val="#ppt_x"/>
                                          </p:val>
                                        </p:tav>
                                        <p:tav tm="100000">
                                          <p:val>
                                            <p:strVal val="#ppt_x"/>
                                          </p:val>
                                        </p:tav>
                                      </p:tavLst>
                                    </p:anim>
                                    <p:anim calcmode="lin" valueType="num">
                                      <p:cBhvr>
                                        <p:cTn id="61" dur="1000" fill="hold"/>
                                        <p:tgtEl>
                                          <p:spTgt spid="40"/>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1000"/>
                                        <p:tgtEl>
                                          <p:spTgt spid="43"/>
                                        </p:tgtEl>
                                      </p:cBhvr>
                                    </p:animEffect>
                                    <p:anim calcmode="lin" valueType="num">
                                      <p:cBhvr>
                                        <p:cTn id="71" dur="1000" fill="hold"/>
                                        <p:tgtEl>
                                          <p:spTgt spid="43"/>
                                        </p:tgtEl>
                                        <p:attrNameLst>
                                          <p:attrName>ppt_x</p:attrName>
                                        </p:attrNameLst>
                                      </p:cBhvr>
                                      <p:tavLst>
                                        <p:tav tm="0">
                                          <p:val>
                                            <p:strVal val="#ppt_x"/>
                                          </p:val>
                                        </p:tav>
                                        <p:tav tm="100000">
                                          <p:val>
                                            <p:strVal val="#ppt_x"/>
                                          </p:val>
                                        </p:tav>
                                      </p:tavLst>
                                    </p:anim>
                                    <p:anim calcmode="lin" valueType="num">
                                      <p:cBhvr>
                                        <p:cTn id="72" dur="1000" fill="hold"/>
                                        <p:tgtEl>
                                          <p:spTgt spid="43"/>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anim calcmode="lin" valueType="num">
                                      <p:cBhvr>
                                        <p:cTn id="77" dur="1000" fill="hold"/>
                                        <p:tgtEl>
                                          <p:spTgt spid="44"/>
                                        </p:tgtEl>
                                        <p:attrNameLst>
                                          <p:attrName>ppt_x</p:attrName>
                                        </p:attrNameLst>
                                      </p:cBhvr>
                                      <p:tavLst>
                                        <p:tav tm="0">
                                          <p:val>
                                            <p:strVal val="#ppt_x"/>
                                          </p:val>
                                        </p:tav>
                                        <p:tav tm="100000">
                                          <p:val>
                                            <p:strVal val="#ppt_x"/>
                                          </p:val>
                                        </p:tav>
                                      </p:tavLst>
                                    </p:anim>
                                    <p:anim calcmode="lin" valueType="num">
                                      <p:cBhvr>
                                        <p:cTn id="78" dur="1000" fill="hold"/>
                                        <p:tgtEl>
                                          <p:spTgt spid="4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1000"/>
                                        <p:tgtEl>
                                          <p:spTgt spid="45"/>
                                        </p:tgtEl>
                                      </p:cBhvr>
                                    </p:animEffect>
                                    <p:anim calcmode="lin" valueType="num">
                                      <p:cBhvr>
                                        <p:cTn id="82" dur="1000" fill="hold"/>
                                        <p:tgtEl>
                                          <p:spTgt spid="45"/>
                                        </p:tgtEl>
                                        <p:attrNameLst>
                                          <p:attrName>ppt_x</p:attrName>
                                        </p:attrNameLst>
                                      </p:cBhvr>
                                      <p:tavLst>
                                        <p:tav tm="0">
                                          <p:val>
                                            <p:strVal val="#ppt_x"/>
                                          </p:val>
                                        </p:tav>
                                        <p:tav tm="100000">
                                          <p:val>
                                            <p:strVal val="#ppt_x"/>
                                          </p:val>
                                        </p:tav>
                                      </p:tavLst>
                                    </p:anim>
                                    <p:anim calcmode="lin" valueType="num">
                                      <p:cBhvr>
                                        <p:cTn id="83" dur="1000" fill="hold"/>
                                        <p:tgtEl>
                                          <p:spTgt spid="45"/>
                                        </p:tgtEl>
                                        <p:attrNameLst>
                                          <p:attrName>ppt_y</p:attrName>
                                        </p:attrNameLst>
                                      </p:cBhvr>
                                      <p:tavLst>
                                        <p:tav tm="0">
                                          <p:val>
                                            <p:strVal val="#ppt_y+.1"/>
                                          </p:val>
                                        </p:tav>
                                        <p:tav tm="100000">
                                          <p:val>
                                            <p:strVal val="#ppt_y"/>
                                          </p:val>
                                        </p:tav>
                                      </p:tavLst>
                                    </p:anim>
                                  </p:childTnLst>
                                </p:cTn>
                              </p:par>
                            </p:childTnLst>
                          </p:cTn>
                        </p:par>
                        <p:par>
                          <p:cTn id="84" fill="hold">
                            <p:stCondLst>
                              <p:cond delay="7000"/>
                            </p:stCondLst>
                            <p:childTnLst>
                              <p:par>
                                <p:cTn id="85" presetID="42" presetClass="entr" presetSubtype="0" fill="hold" nodeType="after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1000"/>
                                        <p:tgtEl>
                                          <p:spTgt spid="47"/>
                                        </p:tgtEl>
                                      </p:cBhvr>
                                    </p:animEffect>
                                    <p:anim calcmode="lin" valueType="num">
                                      <p:cBhvr>
                                        <p:cTn id="88" dur="1000" fill="hold"/>
                                        <p:tgtEl>
                                          <p:spTgt spid="47"/>
                                        </p:tgtEl>
                                        <p:attrNameLst>
                                          <p:attrName>ppt_x</p:attrName>
                                        </p:attrNameLst>
                                      </p:cBhvr>
                                      <p:tavLst>
                                        <p:tav tm="0">
                                          <p:val>
                                            <p:strVal val="#ppt_x"/>
                                          </p:val>
                                        </p:tav>
                                        <p:tav tm="100000">
                                          <p:val>
                                            <p:strVal val="#ppt_x"/>
                                          </p:val>
                                        </p:tav>
                                      </p:tavLst>
                                    </p:anim>
                                    <p:anim calcmode="lin" valueType="num">
                                      <p:cBhvr>
                                        <p:cTn id="89" dur="1000" fill="hold"/>
                                        <p:tgtEl>
                                          <p:spTgt spid="4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1000"/>
                                        <p:tgtEl>
                                          <p:spTgt spid="46"/>
                                        </p:tgtEl>
                                      </p:cBhvr>
                                    </p:animEffect>
                                    <p:anim calcmode="lin" valueType="num">
                                      <p:cBhvr>
                                        <p:cTn id="93" dur="1000" fill="hold"/>
                                        <p:tgtEl>
                                          <p:spTgt spid="46"/>
                                        </p:tgtEl>
                                        <p:attrNameLst>
                                          <p:attrName>ppt_x</p:attrName>
                                        </p:attrNameLst>
                                      </p:cBhvr>
                                      <p:tavLst>
                                        <p:tav tm="0">
                                          <p:val>
                                            <p:strVal val="#ppt_x"/>
                                          </p:val>
                                        </p:tav>
                                        <p:tav tm="100000">
                                          <p:val>
                                            <p:strVal val="#ppt_x"/>
                                          </p:val>
                                        </p:tav>
                                      </p:tavLst>
                                    </p:anim>
                                    <p:anim calcmode="lin" valueType="num">
                                      <p:cBhvr>
                                        <p:cTn id="94" dur="1000" fill="hold"/>
                                        <p:tgtEl>
                                          <p:spTgt spid="46"/>
                                        </p:tgtEl>
                                        <p:attrNameLst>
                                          <p:attrName>ppt_y</p:attrName>
                                        </p:attrNameLst>
                                      </p:cBhvr>
                                      <p:tavLst>
                                        <p:tav tm="0">
                                          <p:val>
                                            <p:strVal val="#ppt_y+.1"/>
                                          </p:val>
                                        </p:tav>
                                        <p:tav tm="100000">
                                          <p:val>
                                            <p:strVal val="#ppt_y"/>
                                          </p:val>
                                        </p:tav>
                                      </p:tavLst>
                                    </p:anim>
                                  </p:childTnLst>
                                </p:cTn>
                              </p:par>
                            </p:childTnLst>
                          </p:cTn>
                        </p:par>
                        <p:par>
                          <p:cTn id="95" fill="hold">
                            <p:stCondLst>
                              <p:cond delay="8000"/>
                            </p:stCondLst>
                            <p:childTnLst>
                              <p:par>
                                <p:cTn id="96" presetID="42" presetClass="entr" presetSubtype="0" fill="hold" nodeType="after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1000"/>
                                        <p:tgtEl>
                                          <p:spTgt spid="48"/>
                                        </p:tgtEl>
                                      </p:cBhvr>
                                    </p:animEffect>
                                    <p:anim calcmode="lin" valueType="num">
                                      <p:cBhvr>
                                        <p:cTn id="99" dur="1000" fill="hold"/>
                                        <p:tgtEl>
                                          <p:spTgt spid="48"/>
                                        </p:tgtEl>
                                        <p:attrNameLst>
                                          <p:attrName>ppt_x</p:attrName>
                                        </p:attrNameLst>
                                      </p:cBhvr>
                                      <p:tavLst>
                                        <p:tav tm="0">
                                          <p:val>
                                            <p:strVal val="#ppt_x"/>
                                          </p:val>
                                        </p:tav>
                                        <p:tav tm="100000">
                                          <p:val>
                                            <p:strVal val="#ppt_x"/>
                                          </p:val>
                                        </p:tav>
                                      </p:tavLst>
                                    </p:anim>
                                    <p:anim calcmode="lin" valueType="num">
                                      <p:cBhvr>
                                        <p:cTn id="100" dur="1000" fill="hold"/>
                                        <p:tgtEl>
                                          <p:spTgt spid="4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1000"/>
                                        <p:tgtEl>
                                          <p:spTgt spid="49"/>
                                        </p:tgtEl>
                                      </p:cBhvr>
                                    </p:animEffect>
                                    <p:anim calcmode="lin" valueType="num">
                                      <p:cBhvr>
                                        <p:cTn id="104" dur="1000" fill="hold"/>
                                        <p:tgtEl>
                                          <p:spTgt spid="49"/>
                                        </p:tgtEl>
                                        <p:attrNameLst>
                                          <p:attrName>ppt_x</p:attrName>
                                        </p:attrNameLst>
                                      </p:cBhvr>
                                      <p:tavLst>
                                        <p:tav tm="0">
                                          <p:val>
                                            <p:strVal val="#ppt_x"/>
                                          </p:val>
                                        </p:tav>
                                        <p:tav tm="100000">
                                          <p:val>
                                            <p:strVal val="#ppt_x"/>
                                          </p:val>
                                        </p:tav>
                                      </p:tavLst>
                                    </p:anim>
                                    <p:anim calcmode="lin" valueType="num">
                                      <p:cBhvr>
                                        <p:cTn id="105" dur="1000" fill="hold"/>
                                        <p:tgtEl>
                                          <p:spTgt spid="49"/>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42" presetClass="entr" presetSubtype="0" fill="hold" nodeType="after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1000"/>
                                        <p:tgtEl>
                                          <p:spTgt spid="50"/>
                                        </p:tgtEl>
                                      </p:cBhvr>
                                    </p:animEffect>
                                    <p:anim calcmode="lin" valueType="num">
                                      <p:cBhvr>
                                        <p:cTn id="110" dur="1000" fill="hold"/>
                                        <p:tgtEl>
                                          <p:spTgt spid="50"/>
                                        </p:tgtEl>
                                        <p:attrNameLst>
                                          <p:attrName>ppt_x</p:attrName>
                                        </p:attrNameLst>
                                      </p:cBhvr>
                                      <p:tavLst>
                                        <p:tav tm="0">
                                          <p:val>
                                            <p:strVal val="#ppt_x"/>
                                          </p:val>
                                        </p:tav>
                                        <p:tav tm="100000">
                                          <p:val>
                                            <p:strVal val="#ppt_x"/>
                                          </p:val>
                                        </p:tav>
                                      </p:tavLst>
                                    </p:anim>
                                    <p:anim calcmode="lin" valueType="num">
                                      <p:cBhvr>
                                        <p:cTn id="111" dur="1000" fill="hold"/>
                                        <p:tgtEl>
                                          <p:spTgt spid="5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fade">
                                      <p:cBhvr>
                                        <p:cTn id="114" dur="1000"/>
                                        <p:tgtEl>
                                          <p:spTgt spid="51"/>
                                        </p:tgtEl>
                                      </p:cBhvr>
                                    </p:animEffect>
                                    <p:anim calcmode="lin" valueType="num">
                                      <p:cBhvr>
                                        <p:cTn id="115" dur="1000" fill="hold"/>
                                        <p:tgtEl>
                                          <p:spTgt spid="51"/>
                                        </p:tgtEl>
                                        <p:attrNameLst>
                                          <p:attrName>ppt_x</p:attrName>
                                        </p:attrNameLst>
                                      </p:cBhvr>
                                      <p:tavLst>
                                        <p:tav tm="0">
                                          <p:val>
                                            <p:strVal val="#ppt_x"/>
                                          </p:val>
                                        </p:tav>
                                        <p:tav tm="100000">
                                          <p:val>
                                            <p:strVal val="#ppt_x"/>
                                          </p:val>
                                        </p:tav>
                                      </p:tavLst>
                                    </p:anim>
                                    <p:anim calcmode="lin" valueType="num">
                                      <p:cBhvr>
                                        <p:cTn id="1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33" grpId="0"/>
      <p:bldP spid="35" grpId="0"/>
      <p:bldP spid="39" grpId="0"/>
      <p:bldP spid="40" grpId="0"/>
      <p:bldP spid="43" grpId="0"/>
      <p:bldP spid="45" grpId="0"/>
      <p:bldP spid="46" grpId="0"/>
      <p:bldP spid="49"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16376"/>
          </a:xfrm>
        </p:spPr>
        <p:txBody>
          <a:bodyPr>
            <a:normAutofit fontScale="90000"/>
          </a:bodyPr>
          <a:lstStyle/>
          <a:p>
            <a:r>
              <a:rPr lang="en-US" b="1" dirty="0">
                <a:solidFill>
                  <a:schemeClr val="tx1"/>
                </a:solidFill>
              </a:rPr>
              <a:t>Madang, Papua New Guinea</a:t>
            </a:r>
            <a:br>
              <a:rPr lang="en-US" b="1" dirty="0">
                <a:solidFill>
                  <a:schemeClr val="tx1"/>
                </a:solidFill>
              </a:rPr>
            </a:br>
            <a:br>
              <a:rPr lang="en-US" b="1" dirty="0">
                <a:solidFill>
                  <a:schemeClr val="tx2"/>
                </a:solidFill>
              </a:rPr>
            </a:br>
            <a:r>
              <a:rPr lang="en-US" b="1" dirty="0">
                <a:solidFill>
                  <a:schemeClr val="tx1"/>
                </a:solidFill>
              </a:rPr>
              <a:t>A Good Catch for One Day of Fishing!</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62233"/>
            <a:ext cx="9144000" cy="3078918"/>
          </a:xfrm>
          <a:prstGeom prst="rect">
            <a:avLst/>
          </a:prstGeom>
        </p:spPr>
      </p:pic>
    </p:spTree>
    <p:extLst>
      <p:ext uri="{BB962C8B-B14F-4D97-AF65-F5344CB8AC3E}">
        <p14:creationId xmlns:p14="http://schemas.microsoft.com/office/powerpoint/2010/main" val="272445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16376"/>
          </a:xfrm>
        </p:spPr>
        <p:txBody>
          <a:bodyPr>
            <a:normAutofit fontScale="90000"/>
          </a:bodyPr>
          <a:lstStyle/>
          <a:p>
            <a:r>
              <a:rPr lang="en-US" b="1" dirty="0">
                <a:solidFill>
                  <a:schemeClr val="tx1"/>
                </a:solidFill>
              </a:rPr>
              <a:t>Madang, Papua New Guinea</a:t>
            </a:r>
            <a:br>
              <a:rPr lang="en-US" b="1" dirty="0">
                <a:solidFill>
                  <a:schemeClr val="tx1"/>
                </a:solidFill>
              </a:rPr>
            </a:br>
            <a:br>
              <a:rPr lang="en-US" b="1" dirty="0">
                <a:solidFill>
                  <a:schemeClr val="tx1"/>
                </a:solidFill>
              </a:rPr>
            </a:br>
            <a:r>
              <a:rPr lang="en-US" b="1" dirty="0">
                <a:solidFill>
                  <a:schemeClr val="tx1"/>
                </a:solidFill>
              </a:rPr>
              <a:t>A Good catch for One Day of Fishing!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8483" y="3371506"/>
            <a:ext cx="3525825" cy="227028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9877" y="3587959"/>
            <a:ext cx="4076923" cy="2293270"/>
          </a:xfrm>
          <a:prstGeom prst="rect">
            <a:avLst/>
          </a:prstGeom>
        </p:spPr>
      </p:pic>
    </p:spTree>
    <p:extLst>
      <p:ext uri="{BB962C8B-B14F-4D97-AF65-F5344CB8AC3E}">
        <p14:creationId xmlns:p14="http://schemas.microsoft.com/office/powerpoint/2010/main" val="355770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a:solidFill>
                  <a:schemeClr val="tx1"/>
                </a:solidFill>
              </a:rPr>
              <a:t>Question &amp; Answers</a:t>
            </a:r>
          </a:p>
        </p:txBody>
      </p:sp>
    </p:spTree>
    <p:extLst>
      <p:ext uri="{BB962C8B-B14F-4D97-AF65-F5344CB8AC3E}">
        <p14:creationId xmlns:p14="http://schemas.microsoft.com/office/powerpoint/2010/main" val="17286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1818988"/>
          </a:xfrm>
        </p:spPr>
        <p:txBody>
          <a:bodyPr>
            <a:normAutofit/>
          </a:bodyPr>
          <a:lstStyle/>
          <a:p>
            <a:r>
              <a:rPr lang="en-US" dirty="0">
                <a:solidFill>
                  <a:schemeClr val="tx1"/>
                </a:solidFill>
              </a:rPr>
              <a:t>Why is this Happening Now?</a:t>
            </a:r>
          </a:p>
        </p:txBody>
      </p:sp>
      <p:sp>
        <p:nvSpPr>
          <p:cNvPr id="4" name="Title 1"/>
          <p:cNvSpPr txBox="1">
            <a:spLocks/>
          </p:cNvSpPr>
          <p:nvPr/>
        </p:nvSpPr>
        <p:spPr>
          <a:xfrm>
            <a:off x="609600" y="1354138"/>
            <a:ext cx="8229600" cy="18462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People have been fishing for generations.</a:t>
            </a:r>
          </a:p>
        </p:txBody>
      </p:sp>
    </p:spTree>
    <p:extLst>
      <p:ext uri="{BB962C8B-B14F-4D97-AF65-F5344CB8AC3E}">
        <p14:creationId xmlns:p14="http://schemas.microsoft.com/office/powerpoint/2010/main" val="246273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85"/>
            <a:ext cx="9144000" cy="6856629"/>
          </a:xfrm>
          <a:prstGeom prst="rect">
            <a:avLst/>
          </a:prstGeom>
        </p:spPr>
      </p:pic>
      <p:sp>
        <p:nvSpPr>
          <p:cNvPr id="4" name="Title 1"/>
          <p:cNvSpPr txBox="1">
            <a:spLocks/>
          </p:cNvSpPr>
          <p:nvPr/>
        </p:nvSpPr>
        <p:spPr>
          <a:xfrm>
            <a:off x="279400" y="255589"/>
            <a:ext cx="8572500" cy="7921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Fiji’s Population Growth</a:t>
            </a:r>
          </a:p>
        </p:txBody>
      </p:sp>
      <p:grpSp>
        <p:nvGrpSpPr>
          <p:cNvPr id="5" name="Group 4"/>
          <p:cNvGrpSpPr/>
          <p:nvPr/>
        </p:nvGrpSpPr>
        <p:grpSpPr>
          <a:xfrm>
            <a:off x="1078868" y="3685382"/>
            <a:ext cx="1438275" cy="1724818"/>
            <a:chOff x="1254919" y="3685382"/>
            <a:chExt cx="1438275" cy="1724818"/>
          </a:xfrm>
        </p:grpSpPr>
        <p:sp>
          <p:nvSpPr>
            <p:cNvPr id="6" name="Rectangle 5"/>
            <p:cNvSpPr/>
            <p:nvPr/>
          </p:nvSpPr>
          <p:spPr>
            <a:xfrm>
              <a:off x="1254919" y="4295775"/>
              <a:ext cx="1438275" cy="111442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281113" y="3685382"/>
              <a:ext cx="1385886" cy="706437"/>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B050"/>
                  </a:solidFill>
                </a:rPr>
                <a:t>345,737</a:t>
              </a:r>
            </a:p>
          </p:txBody>
        </p:sp>
      </p:grpSp>
      <p:grpSp>
        <p:nvGrpSpPr>
          <p:cNvPr id="8" name="Group 7"/>
          <p:cNvGrpSpPr/>
          <p:nvPr/>
        </p:nvGrpSpPr>
        <p:grpSpPr>
          <a:xfrm>
            <a:off x="2879121" y="2894807"/>
            <a:ext cx="1438275" cy="2515393"/>
            <a:chOff x="2978945" y="2894807"/>
            <a:chExt cx="1438275" cy="2515393"/>
          </a:xfrm>
        </p:grpSpPr>
        <p:sp>
          <p:nvSpPr>
            <p:cNvPr id="9" name="Rectangle 8"/>
            <p:cNvSpPr/>
            <p:nvPr/>
          </p:nvSpPr>
          <p:spPr>
            <a:xfrm>
              <a:off x="2978945" y="3476625"/>
              <a:ext cx="1438275" cy="193357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3005139" y="2894807"/>
              <a:ext cx="1385886" cy="706437"/>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B050"/>
                  </a:solidFill>
                </a:rPr>
                <a:t>588,068</a:t>
              </a:r>
            </a:p>
          </p:txBody>
        </p:sp>
      </p:grpSp>
      <p:grpSp>
        <p:nvGrpSpPr>
          <p:cNvPr id="11" name="Group 10"/>
          <p:cNvGrpSpPr/>
          <p:nvPr/>
        </p:nvGrpSpPr>
        <p:grpSpPr>
          <a:xfrm>
            <a:off x="4779438" y="2066925"/>
            <a:ext cx="1438275" cy="3343276"/>
            <a:chOff x="4931570" y="2066925"/>
            <a:chExt cx="1438275" cy="3343276"/>
          </a:xfrm>
        </p:grpSpPr>
        <p:sp>
          <p:nvSpPr>
            <p:cNvPr id="12" name="Rectangle 11"/>
            <p:cNvSpPr/>
            <p:nvPr/>
          </p:nvSpPr>
          <p:spPr>
            <a:xfrm>
              <a:off x="4931570" y="2667001"/>
              <a:ext cx="1438275" cy="2743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4957764" y="2066925"/>
              <a:ext cx="1385886" cy="706437"/>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B050"/>
                  </a:solidFill>
                </a:rPr>
                <a:t>775,077</a:t>
              </a:r>
            </a:p>
          </p:txBody>
        </p:sp>
      </p:grpSp>
      <p:grpSp>
        <p:nvGrpSpPr>
          <p:cNvPr id="14" name="Group 13"/>
          <p:cNvGrpSpPr/>
          <p:nvPr/>
        </p:nvGrpSpPr>
        <p:grpSpPr>
          <a:xfrm>
            <a:off x="6629724" y="1284289"/>
            <a:ext cx="1728464" cy="4125912"/>
            <a:chOff x="6805775" y="1284289"/>
            <a:chExt cx="1728464" cy="4125912"/>
          </a:xfrm>
        </p:grpSpPr>
        <p:sp>
          <p:nvSpPr>
            <p:cNvPr id="15" name="Rectangle 14"/>
            <p:cNvSpPr/>
            <p:nvPr/>
          </p:nvSpPr>
          <p:spPr>
            <a:xfrm>
              <a:off x="6950870" y="2066925"/>
              <a:ext cx="1438275" cy="334327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6805775" y="1284289"/>
              <a:ext cx="1728464" cy="88106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accent6">
                      <a:lumMod val="75000"/>
                    </a:schemeClr>
                  </a:solidFill>
                </a:rPr>
                <a:t>903,664</a:t>
              </a:r>
            </a:p>
          </p:txBody>
        </p:sp>
      </p:grpSp>
      <p:sp>
        <p:nvSpPr>
          <p:cNvPr id="18" name="Title 1"/>
          <p:cNvSpPr txBox="1">
            <a:spLocks/>
          </p:cNvSpPr>
          <p:nvPr/>
        </p:nvSpPr>
        <p:spPr>
          <a:xfrm>
            <a:off x="1105062" y="5313363"/>
            <a:ext cx="1385886" cy="7064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rPr>
              <a:t>1956</a:t>
            </a:r>
          </a:p>
        </p:txBody>
      </p:sp>
      <p:sp>
        <p:nvSpPr>
          <p:cNvPr id="19" name="Title 1"/>
          <p:cNvSpPr txBox="1">
            <a:spLocks/>
          </p:cNvSpPr>
          <p:nvPr/>
        </p:nvSpPr>
        <p:spPr>
          <a:xfrm>
            <a:off x="2905315" y="5313363"/>
            <a:ext cx="1385886" cy="7064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rPr>
              <a:t>1976</a:t>
            </a:r>
          </a:p>
        </p:txBody>
      </p:sp>
      <p:sp>
        <p:nvSpPr>
          <p:cNvPr id="20" name="Title 1"/>
          <p:cNvSpPr txBox="1">
            <a:spLocks/>
          </p:cNvSpPr>
          <p:nvPr/>
        </p:nvSpPr>
        <p:spPr>
          <a:xfrm>
            <a:off x="4805632" y="5313363"/>
            <a:ext cx="1385886" cy="7064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rPr>
              <a:t>1996</a:t>
            </a:r>
          </a:p>
        </p:txBody>
      </p:sp>
      <p:sp>
        <p:nvSpPr>
          <p:cNvPr id="21" name="Title 1"/>
          <p:cNvSpPr txBox="1">
            <a:spLocks/>
          </p:cNvSpPr>
          <p:nvPr/>
        </p:nvSpPr>
        <p:spPr>
          <a:xfrm>
            <a:off x="6801013" y="5313363"/>
            <a:ext cx="1385886" cy="7064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rPr>
              <a:t>2014</a:t>
            </a:r>
          </a:p>
        </p:txBody>
      </p:sp>
    </p:spTree>
    <p:extLst>
      <p:ext uri="{BB962C8B-B14F-4D97-AF65-F5344CB8AC3E}">
        <p14:creationId xmlns:p14="http://schemas.microsoft.com/office/powerpoint/2010/main" val="105629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8707"/>
          </a:xfrm>
          <a:prstGeom prst="rect">
            <a:avLst/>
          </a:prstGeom>
        </p:spPr>
      </p:pic>
      <p:pic>
        <p:nvPicPr>
          <p:cNvPr id="5" name="Picture 4"/>
          <p:cNvPicPr>
            <a:picLocks noChangeAspect="1"/>
          </p:cNvPicPr>
          <p:nvPr/>
        </p:nvPicPr>
        <p:blipFill>
          <a:blip r:embed="rId4">
            <a:duotone>
              <a:prstClr val="black"/>
              <a:schemeClr val="tx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108877" y="-19292"/>
            <a:ext cx="9144000" cy="6858000"/>
          </a:xfrm>
          <a:prstGeom prst="rect">
            <a:avLst/>
          </a:prstGeom>
        </p:spPr>
      </p:pic>
      <p:pic>
        <p:nvPicPr>
          <p:cNvPr id="6" name="Picture 5"/>
          <p:cNvPicPr>
            <a:picLocks noChangeAspect="1"/>
          </p:cNvPicPr>
          <p:nvPr/>
        </p:nvPicPr>
        <p:blipFill rotWithShape="1">
          <a:blip r:embed="rId5">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52291" t="69861" r="2208" b="3333"/>
          <a:stretch/>
        </p:blipFill>
        <p:spPr>
          <a:xfrm>
            <a:off x="4781550" y="4791074"/>
            <a:ext cx="4160593" cy="1838326"/>
          </a:xfrm>
          <a:prstGeom prst="rect">
            <a:avLst/>
          </a:prstGeom>
        </p:spPr>
      </p:pic>
      <p:pic>
        <p:nvPicPr>
          <p:cNvPr id="7" name="Picture 6"/>
          <p:cNvPicPr>
            <a:picLocks noChangeAspect="1"/>
          </p:cNvPicPr>
          <p:nvPr/>
        </p:nvPicPr>
        <p:blipFill rotWithShape="1">
          <a:blip r:embed="rId6">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40173" t="66806" r="10208" b="3333"/>
          <a:stretch/>
        </p:blipFill>
        <p:spPr>
          <a:xfrm>
            <a:off x="3673388" y="4581524"/>
            <a:ext cx="4537161" cy="2047876"/>
          </a:xfrm>
          <a:prstGeom prst="rect">
            <a:avLst/>
          </a:prstGeom>
        </p:spPr>
      </p:pic>
      <p:pic>
        <p:nvPicPr>
          <p:cNvPr id="8" name="Picture 7"/>
          <p:cNvPicPr>
            <a:picLocks noChangeAspect="1"/>
          </p:cNvPicPr>
          <p:nvPr/>
        </p:nvPicPr>
        <p:blipFill rotWithShape="1">
          <a:blip r:embed="rId7">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888" t="67751" r="32990" b="4306"/>
          <a:stretch/>
        </p:blipFill>
        <p:spPr>
          <a:xfrm>
            <a:off x="1603936" y="4791074"/>
            <a:ext cx="5863229" cy="1916336"/>
          </a:xfrm>
          <a:prstGeom prst="rect">
            <a:avLst/>
          </a:prstGeom>
        </p:spPr>
      </p:pic>
      <p:pic>
        <p:nvPicPr>
          <p:cNvPr id="9" name="Picture 8"/>
          <p:cNvPicPr>
            <a:picLocks noChangeAspect="1"/>
          </p:cNvPicPr>
          <p:nvPr/>
        </p:nvPicPr>
        <p:blipFill rotWithShape="1">
          <a:blip r:embed="rId8">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0937" t="74028" r="6355" b="4305"/>
          <a:stretch/>
        </p:blipFill>
        <p:spPr>
          <a:xfrm>
            <a:off x="1000125" y="5076824"/>
            <a:ext cx="7562850" cy="1485901"/>
          </a:xfrm>
          <a:prstGeom prst="rect">
            <a:avLst/>
          </a:prstGeom>
        </p:spPr>
      </p:pic>
      <p:pic>
        <p:nvPicPr>
          <p:cNvPr id="10" name="Picture 9"/>
          <p:cNvPicPr>
            <a:picLocks noChangeAspect="1"/>
          </p:cNvPicPr>
          <p:nvPr/>
        </p:nvPicPr>
        <p:blipFill rotWithShape="1">
          <a:blip r:embed="rId9">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2188" t="66806" r="17707"/>
          <a:stretch/>
        </p:blipFill>
        <p:spPr>
          <a:xfrm>
            <a:off x="1142999" y="4430935"/>
            <a:ext cx="5495925" cy="2276475"/>
          </a:xfrm>
          <a:prstGeom prst="rect">
            <a:avLst/>
          </a:prstGeom>
        </p:spPr>
      </p:pic>
      <p:pic>
        <p:nvPicPr>
          <p:cNvPr id="11" name="Picture 10"/>
          <p:cNvPicPr>
            <a:picLocks noChangeAspect="1"/>
          </p:cNvPicPr>
          <p:nvPr/>
        </p:nvPicPr>
        <p:blipFill rotWithShape="1">
          <a:blip r:embed="rId10">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888" t="69861" r="6355" b="7639"/>
          <a:stretch/>
        </p:blipFill>
        <p:spPr>
          <a:xfrm>
            <a:off x="228600" y="4938710"/>
            <a:ext cx="8298826" cy="1543051"/>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8799" y="1198067"/>
            <a:ext cx="1797676" cy="2014713"/>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4800" y="1332952"/>
            <a:ext cx="2012576" cy="1777944"/>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2128" y="1447800"/>
            <a:ext cx="1594671" cy="1663096"/>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04686" y="2013808"/>
            <a:ext cx="2336373" cy="2607381"/>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899" y="2627335"/>
            <a:ext cx="2601624" cy="1954189"/>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34378" y="2804870"/>
            <a:ext cx="2892998" cy="2148128"/>
          </a:xfrm>
          <a:prstGeom prst="rect">
            <a:avLst/>
          </a:prstGeom>
        </p:spPr>
      </p:pic>
    </p:spTree>
    <p:extLst>
      <p:ext uri="{BB962C8B-B14F-4D97-AF65-F5344CB8AC3E}">
        <p14:creationId xmlns:p14="http://schemas.microsoft.com/office/powerpoint/2010/main" val="428869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xit" presetSubtype="0" fill="hold"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xit" presetSubtype="0" fill="hold"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
            <a:ext cx="9144000" cy="68566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235" y="1949413"/>
            <a:ext cx="4874752" cy="36617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48607">
            <a:off x="6320895" y="4727152"/>
            <a:ext cx="2495880" cy="13370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8817">
            <a:off x="6929477" y="2132930"/>
            <a:ext cx="2045240" cy="171092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511" y="2437356"/>
            <a:ext cx="1508682" cy="15179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29660">
            <a:off x="6413194" y="717806"/>
            <a:ext cx="889609" cy="116855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400" y="274450"/>
            <a:ext cx="2677499" cy="2055263"/>
          </a:xfrm>
          <a:prstGeom prst="rect">
            <a:avLst/>
          </a:prstGeom>
        </p:spPr>
      </p:pic>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l="27083" t="27417" r="26667" b="28399"/>
          <a:stretch/>
        </p:blipFill>
        <p:spPr>
          <a:xfrm>
            <a:off x="295953" y="4871754"/>
            <a:ext cx="2675848" cy="1491612"/>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35949" t="13157" r="35443" b="11553"/>
          <a:stretch/>
        </p:blipFill>
        <p:spPr>
          <a:xfrm>
            <a:off x="3331404" y="1949413"/>
            <a:ext cx="2477047" cy="4888330"/>
          </a:xfrm>
          <a:prstGeom prst="rect">
            <a:avLst/>
          </a:prstGeom>
        </p:spPr>
      </p:pic>
    </p:spTree>
    <p:extLst>
      <p:ext uri="{BB962C8B-B14F-4D97-AF65-F5344CB8AC3E}">
        <p14:creationId xmlns:p14="http://schemas.microsoft.com/office/powerpoint/2010/main" val="341208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2000" fill="hold"/>
                                        <p:tgtEl>
                                          <p:spTgt spid="4"/>
                                        </p:tgtEl>
                                        <p:attrNameLst>
                                          <p:attrName>ppt_w</p:attrName>
                                        </p:attrNameLst>
                                      </p:cBhvr>
                                      <p:tavLst>
                                        <p:tav tm="0">
                                          <p:val>
                                            <p:fltVal val="0"/>
                                          </p:val>
                                        </p:tav>
                                        <p:tav tm="100000">
                                          <p:val>
                                            <p:strVal val="#ppt_w"/>
                                          </p:val>
                                        </p:tav>
                                      </p:tavLst>
                                    </p:anim>
                                    <p:anim calcmode="lin" valueType="num">
                                      <p:cBhvr>
                                        <p:cTn id="52" dur="2000" fill="hold"/>
                                        <p:tgtEl>
                                          <p:spTgt spid="4"/>
                                        </p:tgtEl>
                                        <p:attrNameLst>
                                          <p:attrName>ppt_h</p:attrName>
                                        </p:attrNameLst>
                                      </p:cBhvr>
                                      <p:tavLst>
                                        <p:tav tm="0">
                                          <p:val>
                                            <p:fltVal val="0"/>
                                          </p:val>
                                        </p:tav>
                                        <p:tav tm="100000">
                                          <p:val>
                                            <p:strVal val="#ppt_h"/>
                                          </p:val>
                                        </p:tav>
                                      </p:tavLst>
                                    </p:anim>
                                    <p:animEffect transition="in" filter="fade">
                                      <p:cBhvr>
                                        <p:cTn id="5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
            <a:ext cx="9144000" cy="68566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169"/>
            <a:ext cx="9143998" cy="68566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137890"/>
            <a:ext cx="1295400" cy="1075427"/>
          </a:xfrm>
          <a:prstGeom prst="rect">
            <a:avLst/>
          </a:prstGeom>
        </p:spPr>
      </p:pic>
      <p:pic>
        <p:nvPicPr>
          <p:cNvPr id="14" name="Content Placeholder 1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721340" y="-222319"/>
            <a:ext cx="1682520" cy="1736794"/>
          </a:xfr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5271" r="75833" b="43493"/>
          <a:stretch/>
        </p:blipFill>
        <p:spPr>
          <a:xfrm>
            <a:off x="0" y="1047750"/>
            <a:ext cx="2209800" cy="2827346"/>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21562" t="17633" b="43494"/>
          <a:stretch/>
        </p:blipFill>
        <p:spPr>
          <a:xfrm>
            <a:off x="1971674" y="1209675"/>
            <a:ext cx="7172325" cy="2665421"/>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21562" t="19855" r="43438" b="43494"/>
          <a:stretch/>
        </p:blipFill>
        <p:spPr>
          <a:xfrm>
            <a:off x="1971675" y="1362075"/>
            <a:ext cx="3200400" cy="2513021"/>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37916" t="20966" r="43438" b="36108"/>
          <a:stretch/>
        </p:blipFill>
        <p:spPr>
          <a:xfrm>
            <a:off x="3467100" y="1438275"/>
            <a:ext cx="1704975" cy="2943225"/>
          </a:xfrm>
          <a:prstGeom prst="rect">
            <a:avLst/>
          </a:prstGeom>
        </p:spPr>
      </p:pic>
      <p:sp>
        <p:nvSpPr>
          <p:cNvPr id="13" name="Oval 12"/>
          <p:cNvSpPr/>
          <p:nvPr/>
        </p:nvSpPr>
        <p:spPr>
          <a:xfrm>
            <a:off x="3495675" y="411480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3717933"/>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19675" y="1438275"/>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86300" y="1535668"/>
            <a:ext cx="876300" cy="369332"/>
          </a:xfrm>
          <a:prstGeom prst="rect">
            <a:avLst/>
          </a:prstGeom>
          <a:noFill/>
        </p:spPr>
        <p:txBody>
          <a:bodyPr wrap="square" rtlCol="0">
            <a:spAutoFit/>
          </a:bodyPr>
          <a:lstStyle/>
          <a:p>
            <a:r>
              <a:rPr lang="en-US" b="1" dirty="0" err="1">
                <a:solidFill>
                  <a:schemeClr val="bg1"/>
                </a:solidFill>
              </a:rPr>
              <a:t>Labasa</a:t>
            </a:r>
            <a:endParaRPr lang="en-US" b="1" dirty="0">
              <a:solidFill>
                <a:schemeClr val="bg1"/>
              </a:solidFill>
            </a:endParaRPr>
          </a:p>
        </p:txBody>
      </p:sp>
      <p:sp>
        <p:nvSpPr>
          <p:cNvPr id="18" name="TextBox 17"/>
          <p:cNvSpPr txBox="1"/>
          <p:nvPr/>
        </p:nvSpPr>
        <p:spPr>
          <a:xfrm>
            <a:off x="3581400" y="4191000"/>
            <a:ext cx="655560" cy="369332"/>
          </a:xfrm>
          <a:prstGeom prst="rect">
            <a:avLst/>
          </a:prstGeom>
          <a:noFill/>
        </p:spPr>
        <p:txBody>
          <a:bodyPr wrap="square" rtlCol="0">
            <a:spAutoFit/>
          </a:bodyPr>
          <a:lstStyle/>
          <a:p>
            <a:r>
              <a:rPr lang="en-US" b="1" dirty="0"/>
              <a:t>Suva</a:t>
            </a:r>
          </a:p>
        </p:txBody>
      </p:sp>
      <p:sp>
        <p:nvSpPr>
          <p:cNvPr id="19" name="TextBox 18"/>
          <p:cNvSpPr txBox="1"/>
          <p:nvPr/>
        </p:nvSpPr>
        <p:spPr>
          <a:xfrm>
            <a:off x="1905000" y="3810000"/>
            <a:ext cx="685800" cy="369332"/>
          </a:xfrm>
          <a:prstGeom prst="rect">
            <a:avLst/>
          </a:prstGeom>
          <a:noFill/>
        </p:spPr>
        <p:txBody>
          <a:bodyPr wrap="square" rtlCol="0">
            <a:spAutoFit/>
          </a:bodyPr>
          <a:lstStyle/>
          <a:p>
            <a:r>
              <a:rPr lang="en-US" b="1" dirty="0" err="1">
                <a:solidFill>
                  <a:schemeClr val="bg1"/>
                </a:solidFill>
              </a:rPr>
              <a:t>Nadi</a:t>
            </a:r>
            <a:endParaRPr lang="en-US" b="1" dirty="0">
              <a:solidFill>
                <a:schemeClr val="bg1"/>
              </a:solidFill>
            </a:endParaRPr>
          </a:p>
        </p:txBody>
      </p:sp>
      <p:sp>
        <p:nvSpPr>
          <p:cNvPr id="20" name="TextBox 19"/>
          <p:cNvSpPr txBox="1"/>
          <p:nvPr/>
        </p:nvSpPr>
        <p:spPr>
          <a:xfrm>
            <a:off x="609600" y="514945"/>
            <a:ext cx="1220203" cy="923330"/>
          </a:xfrm>
          <a:prstGeom prst="rect">
            <a:avLst/>
          </a:prstGeom>
          <a:noFill/>
        </p:spPr>
        <p:txBody>
          <a:bodyPr wrap="square" rtlCol="0">
            <a:spAutoFit/>
          </a:bodyPr>
          <a:lstStyle/>
          <a:p>
            <a:r>
              <a:rPr lang="en-US" b="1" dirty="0"/>
              <a:t>Europe</a:t>
            </a:r>
          </a:p>
          <a:p>
            <a:r>
              <a:rPr lang="en-US" b="1" dirty="0"/>
              <a:t>Asia</a:t>
            </a:r>
          </a:p>
          <a:p>
            <a:r>
              <a:rPr lang="en-US" b="1" dirty="0"/>
              <a:t>Australia</a:t>
            </a:r>
          </a:p>
        </p:txBody>
      </p:sp>
      <p:sp>
        <p:nvSpPr>
          <p:cNvPr id="21" name="TextBox 20"/>
          <p:cNvSpPr txBox="1"/>
          <p:nvPr/>
        </p:nvSpPr>
        <p:spPr>
          <a:xfrm>
            <a:off x="7903143" y="1025010"/>
            <a:ext cx="876300" cy="369332"/>
          </a:xfrm>
          <a:prstGeom prst="rect">
            <a:avLst/>
          </a:prstGeom>
          <a:noFill/>
        </p:spPr>
        <p:txBody>
          <a:bodyPr wrap="square" rtlCol="0">
            <a:spAutoFit/>
          </a:bodyPr>
          <a:lstStyle/>
          <a:p>
            <a:r>
              <a:rPr lang="en-US" b="1" dirty="0"/>
              <a:t>USA</a:t>
            </a:r>
          </a:p>
        </p:txBody>
      </p:sp>
    </p:spTree>
    <p:extLst>
      <p:ext uri="{BB962C8B-B14F-4D97-AF65-F5344CB8AC3E}">
        <p14:creationId xmlns:p14="http://schemas.microsoft.com/office/powerpoint/2010/main" val="1032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500"/>
                                        <p:tgtEl>
                                          <p:spTgt spid="9"/>
                                        </p:tgtEl>
                                      </p:cBhvr>
                                    </p:animEffect>
                                  </p:child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00"/>
                                        <p:tgtEl>
                                          <p:spTgt spid="12"/>
                                        </p:tgtEl>
                                      </p:cBhvr>
                                    </p:animEffect>
                                  </p:childTnLst>
                                </p:cTn>
                              </p:par>
                            </p:childTnLst>
                          </p:cTn>
                        </p:par>
                        <p:par>
                          <p:cTn id="75" fill="hold">
                            <p:stCondLst>
                              <p:cond delay="5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a:solidFill>
                  <a:schemeClr val="tx1"/>
                </a:solidFill>
              </a:rPr>
              <a:t>Question &amp; Answers</a:t>
            </a:r>
          </a:p>
        </p:txBody>
      </p:sp>
    </p:spTree>
    <p:extLst>
      <p:ext uri="{BB962C8B-B14F-4D97-AF65-F5344CB8AC3E}">
        <p14:creationId xmlns:p14="http://schemas.microsoft.com/office/powerpoint/2010/main" val="3958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85"/>
            <a:ext cx="9144000" cy="6856628"/>
          </a:xfrm>
          <a:prstGeom prst="rect">
            <a:avLst/>
          </a:prstGeom>
        </p:spPr>
      </p:pic>
      <p:grpSp>
        <p:nvGrpSpPr>
          <p:cNvPr id="27" name="Group 26"/>
          <p:cNvGrpSpPr/>
          <p:nvPr/>
        </p:nvGrpSpPr>
        <p:grpSpPr>
          <a:xfrm>
            <a:off x="4111770" y="2620964"/>
            <a:ext cx="1225260" cy="579254"/>
            <a:chOff x="4111770" y="2620964"/>
            <a:chExt cx="1225260" cy="579254"/>
          </a:xfrm>
        </p:grpSpPr>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1770" y="2620964"/>
              <a:ext cx="460230" cy="579254"/>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6800" y="2620964"/>
              <a:ext cx="460230" cy="579254"/>
            </a:xfrm>
            <a:prstGeom prst="rect">
              <a:avLst/>
            </a:prstGeom>
          </p:spPr>
        </p:pic>
      </p:grpSp>
      <p:grpSp>
        <p:nvGrpSpPr>
          <p:cNvPr id="30" name="Group 29"/>
          <p:cNvGrpSpPr/>
          <p:nvPr/>
        </p:nvGrpSpPr>
        <p:grpSpPr>
          <a:xfrm>
            <a:off x="7239000" y="2620964"/>
            <a:ext cx="1298430" cy="579254"/>
            <a:chOff x="7239000" y="2620964"/>
            <a:chExt cx="1298430" cy="579254"/>
          </a:xfrm>
        </p:grpSpPr>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00" y="2620964"/>
              <a:ext cx="460230" cy="579254"/>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7200" y="2620964"/>
              <a:ext cx="460230" cy="579254"/>
            </a:xfrm>
            <a:prstGeom prst="rect">
              <a:avLst/>
            </a:prstGeom>
          </p:spPr>
        </p:pic>
      </p:grpSp>
      <p:grpSp>
        <p:nvGrpSpPr>
          <p:cNvPr id="29" name="Group 28"/>
          <p:cNvGrpSpPr/>
          <p:nvPr/>
        </p:nvGrpSpPr>
        <p:grpSpPr>
          <a:xfrm>
            <a:off x="7239000" y="1752600"/>
            <a:ext cx="1298430" cy="579254"/>
            <a:chOff x="7239000" y="1752600"/>
            <a:chExt cx="1298430" cy="579254"/>
          </a:xfrm>
        </p:grpSpPr>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00" y="1752600"/>
              <a:ext cx="460230" cy="57925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7200" y="1752600"/>
              <a:ext cx="460230" cy="579254"/>
            </a:xfrm>
            <a:prstGeom prst="rect">
              <a:avLst/>
            </a:prstGeom>
          </p:spPr>
        </p:pic>
      </p:grpSp>
      <p:grpSp>
        <p:nvGrpSpPr>
          <p:cNvPr id="28" name="Group 27"/>
          <p:cNvGrpSpPr/>
          <p:nvPr/>
        </p:nvGrpSpPr>
        <p:grpSpPr>
          <a:xfrm>
            <a:off x="7239000" y="914400"/>
            <a:ext cx="1298430" cy="579254"/>
            <a:chOff x="7239000" y="914400"/>
            <a:chExt cx="1298430" cy="579254"/>
          </a:xfrm>
        </p:grpSpPr>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00" y="914400"/>
              <a:ext cx="460230" cy="57925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7200" y="914400"/>
              <a:ext cx="460230" cy="579254"/>
            </a:xfrm>
            <a:prstGeom prst="rect">
              <a:avLst/>
            </a:prstGeom>
          </p:spPr>
        </p:pic>
      </p:gr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18704" y="3207894"/>
            <a:ext cx="2754774" cy="1746071"/>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94339" y="3090441"/>
            <a:ext cx="2106594" cy="1284789"/>
          </a:xfrm>
          <a:prstGeom prst="rect">
            <a:avLst/>
          </a:prstGeom>
        </p:spPr>
      </p:pic>
    </p:spTree>
    <p:extLst>
      <p:ext uri="{BB962C8B-B14F-4D97-AF65-F5344CB8AC3E}">
        <p14:creationId xmlns:p14="http://schemas.microsoft.com/office/powerpoint/2010/main" val="294473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Discussion Questions</a:t>
            </a:r>
          </a:p>
        </p:txBody>
      </p:sp>
      <p:sp>
        <p:nvSpPr>
          <p:cNvPr id="5" name="Content Placeholder 2"/>
          <p:cNvSpPr txBox="1">
            <a:spLocks/>
          </p:cNvSpPr>
          <p:nvPr/>
        </p:nvSpPr>
        <p:spPr>
          <a:xfrm>
            <a:off x="609600" y="1752600"/>
            <a:ext cx="82296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solidFill>
                  <a:schemeClr val="tx2"/>
                </a:solidFill>
              </a:rPr>
              <a:t>Which are the types of fish you have seen change the most? Size of fish getting smaller, harder to catch, lower catches, travelling further to catch? </a:t>
            </a:r>
            <a:r>
              <a:rPr lang="en-US" i="1" dirty="0">
                <a:solidFill>
                  <a:schemeClr val="tx2"/>
                </a:solidFill>
              </a:rPr>
              <a:t>(Rank from 1 to 10? 1 being the greatest change.)</a:t>
            </a:r>
          </a:p>
          <a:p>
            <a:pPr marL="514350" indent="-514350">
              <a:buFont typeface="+mj-lt"/>
              <a:buAutoNum type="arabicPeriod"/>
            </a:pPr>
            <a:endParaRPr lang="en-US" dirty="0">
              <a:solidFill>
                <a:schemeClr val="tx2"/>
              </a:solidFill>
            </a:endParaRPr>
          </a:p>
          <a:p>
            <a:pPr marL="514350" indent="-514350">
              <a:buFont typeface="+mj-lt"/>
              <a:buAutoNum type="arabicPeriod"/>
            </a:pPr>
            <a:r>
              <a:rPr lang="en-US" dirty="0">
                <a:solidFill>
                  <a:schemeClr val="tx2"/>
                </a:solidFill>
              </a:rPr>
              <a:t>If your community was to have a type of fish taken away; which would be the worst to lose? (Rank from 1 to 10? 1 being the worst one to lose)</a:t>
            </a:r>
          </a:p>
          <a:p>
            <a:pPr marL="0" indent="0">
              <a:buFont typeface="Arial" pitchFamily="34" charset="0"/>
              <a:buNone/>
            </a:pPr>
            <a:endParaRPr lang="en-US" dirty="0">
              <a:solidFill>
                <a:schemeClr val="tx2"/>
              </a:solidFill>
            </a:endParaRPr>
          </a:p>
        </p:txBody>
      </p:sp>
    </p:spTree>
    <p:extLst>
      <p:ext uri="{BB962C8B-B14F-4D97-AF65-F5344CB8AC3E}">
        <p14:creationId xmlns:p14="http://schemas.microsoft.com/office/powerpoint/2010/main" val="275606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4638"/>
            <a:ext cx="8229600" cy="1143000"/>
          </a:xfrm>
        </p:spPr>
        <p:txBody>
          <a:bodyPr>
            <a:noAutofit/>
          </a:bodyPr>
          <a:lstStyle/>
          <a:p>
            <a:r>
              <a:rPr lang="en-US" sz="5400" b="1" dirty="0">
                <a:solidFill>
                  <a:schemeClr val="tx1"/>
                </a:solidFill>
              </a:rPr>
              <a:t>Where Are we Going?</a:t>
            </a:r>
            <a:br>
              <a:rPr lang="en-US" sz="5400" b="1" dirty="0"/>
            </a:br>
            <a:endParaRPr lang="en-US" sz="5400" b="1" dirty="0">
              <a:solidFill>
                <a:schemeClr val="tx1"/>
              </a:solidFill>
            </a:endParaRPr>
          </a:p>
        </p:txBody>
      </p:sp>
    </p:spTree>
    <p:extLst>
      <p:ext uri="{BB962C8B-B14F-4D97-AF65-F5344CB8AC3E}">
        <p14:creationId xmlns:p14="http://schemas.microsoft.com/office/powerpoint/2010/main" val="157634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7085426" y="4553503"/>
            <a:ext cx="1439739" cy="2406730"/>
            <a:chOff x="7085426" y="2918042"/>
            <a:chExt cx="1439739" cy="2406730"/>
          </a:xfrm>
        </p:grpSpPr>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5426" y="2918042"/>
              <a:ext cx="1417186" cy="1346914"/>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7979" y="3977858"/>
              <a:ext cx="1417186" cy="1346914"/>
            </a:xfrm>
            <a:prstGeom prst="rect">
              <a:avLst/>
            </a:prstGeom>
          </p:spPr>
        </p:pic>
      </p:grpSp>
      <p:grpSp>
        <p:nvGrpSpPr>
          <p:cNvPr id="44" name="Group 43"/>
          <p:cNvGrpSpPr/>
          <p:nvPr/>
        </p:nvGrpSpPr>
        <p:grpSpPr>
          <a:xfrm>
            <a:off x="4800600" y="1956978"/>
            <a:ext cx="1609883" cy="4963593"/>
            <a:chOff x="4575021" y="1956978"/>
            <a:chExt cx="1609883" cy="4963593"/>
          </a:xfrm>
        </p:grpSpPr>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5021" y="1956978"/>
              <a:ext cx="1417186" cy="1346914"/>
            </a:xfrm>
            <a:prstGeom prst="rect">
              <a:avLst/>
            </a:prstGeom>
          </p:spPr>
        </p:pic>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1268" y="2868336"/>
              <a:ext cx="1417186" cy="1346914"/>
            </a:xfrm>
            <a:prstGeom prst="rect">
              <a:avLst/>
            </a:prstGeom>
          </p:spPr>
        </p:pic>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6459" y="3914449"/>
              <a:ext cx="1417186" cy="1346914"/>
            </a:xfrm>
            <a:prstGeom prst="rect">
              <a:avLst/>
            </a:prstGeom>
          </p:spPr>
        </p:pic>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44" y="4730812"/>
              <a:ext cx="1417186" cy="1346914"/>
            </a:xfrm>
            <a:prstGeom prst="rect">
              <a:avLst/>
            </a:prstGeom>
          </p:spPr>
        </p:pic>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7718" y="5573657"/>
              <a:ext cx="1417186" cy="1346914"/>
            </a:xfrm>
            <a:prstGeom prst="rect">
              <a:avLst/>
            </a:prstGeom>
          </p:spPr>
        </p:pic>
      </p:grpSp>
      <p:grpSp>
        <p:nvGrpSpPr>
          <p:cNvPr id="43" name="Group 42"/>
          <p:cNvGrpSpPr/>
          <p:nvPr/>
        </p:nvGrpSpPr>
        <p:grpSpPr>
          <a:xfrm>
            <a:off x="478742" y="1415846"/>
            <a:ext cx="3306642" cy="5642073"/>
            <a:chOff x="275219" y="1415846"/>
            <a:chExt cx="3306642" cy="5642073"/>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219" y="1456030"/>
              <a:ext cx="1417186" cy="1346914"/>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2063" y="1415846"/>
              <a:ext cx="1417186" cy="1346914"/>
            </a:xfrm>
            <a:prstGeom prst="rect">
              <a:avLst/>
            </a:prstGeom>
          </p:spPr>
        </p:pic>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31" y="2567535"/>
              <a:ext cx="1417186" cy="1346914"/>
            </a:xfrm>
            <a:prstGeom prst="rect">
              <a:avLst/>
            </a:prstGeom>
          </p:spPr>
        </p:pic>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675" y="2527351"/>
              <a:ext cx="1417186" cy="1346914"/>
            </a:xfrm>
            <a:prstGeom prst="rect">
              <a:avLst/>
            </a:prstGeom>
          </p:spPr>
        </p:pic>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31" y="3631088"/>
              <a:ext cx="1417186" cy="1346914"/>
            </a:xfrm>
            <a:prstGeom prst="rect">
              <a:avLst/>
            </a:prstGeom>
          </p:spPr>
        </p:pic>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675" y="3590904"/>
              <a:ext cx="1417186" cy="1346914"/>
            </a:xfrm>
            <a:prstGeom prst="rect">
              <a:avLst/>
            </a:prstGeom>
          </p:spPr>
        </p:pic>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31" y="4616912"/>
              <a:ext cx="1417186" cy="1346914"/>
            </a:xfrm>
            <a:prstGeom prst="rect">
              <a:avLst/>
            </a:prstGeom>
          </p:spPr>
        </p:pic>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675" y="4576728"/>
              <a:ext cx="1417186" cy="1346914"/>
            </a:xfrm>
            <a:prstGeom prst="rect">
              <a:avLst/>
            </a:prstGeom>
          </p:spPr>
        </p:pic>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31" y="5711005"/>
              <a:ext cx="1417186" cy="1346914"/>
            </a:xfrm>
            <a:prstGeom prst="rect">
              <a:avLst/>
            </a:prstGeom>
          </p:spPr>
        </p:pic>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675" y="5670821"/>
              <a:ext cx="1417186" cy="1346914"/>
            </a:xfrm>
            <a:prstGeom prst="rect">
              <a:avLst/>
            </a:prstGeom>
          </p:spPr>
        </p:pic>
      </p:grpSp>
      <p:sp>
        <p:nvSpPr>
          <p:cNvPr id="4" name="Title 1"/>
          <p:cNvSpPr txBox="1">
            <a:spLocks/>
          </p:cNvSpPr>
          <p:nvPr/>
        </p:nvSpPr>
        <p:spPr>
          <a:xfrm>
            <a:off x="564874" y="173038"/>
            <a:ext cx="8229600" cy="66516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Where are we going?</a:t>
            </a:r>
          </a:p>
        </p:txBody>
      </p:sp>
      <p:sp>
        <p:nvSpPr>
          <p:cNvPr id="5" name="TextBox 4"/>
          <p:cNvSpPr txBox="1"/>
          <p:nvPr/>
        </p:nvSpPr>
        <p:spPr>
          <a:xfrm>
            <a:off x="960066" y="762000"/>
            <a:ext cx="2298700" cy="523220"/>
          </a:xfrm>
          <a:prstGeom prst="rect">
            <a:avLst/>
          </a:prstGeom>
          <a:noFill/>
        </p:spPr>
        <p:txBody>
          <a:bodyPr wrap="square" rtlCol="0">
            <a:spAutoFit/>
          </a:bodyPr>
          <a:lstStyle/>
          <a:p>
            <a:r>
              <a:rPr lang="en-US" sz="2800" b="1" dirty="0">
                <a:solidFill>
                  <a:schemeClr val="tx2"/>
                </a:solidFill>
              </a:rPr>
              <a:t>From this?</a:t>
            </a:r>
          </a:p>
        </p:txBody>
      </p:sp>
      <p:grpSp>
        <p:nvGrpSpPr>
          <p:cNvPr id="46" name="Group 45"/>
          <p:cNvGrpSpPr/>
          <p:nvPr/>
        </p:nvGrpSpPr>
        <p:grpSpPr>
          <a:xfrm flipH="1">
            <a:off x="-165065" y="1681204"/>
            <a:ext cx="4245416" cy="5229095"/>
            <a:chOff x="-106150" y="1681204"/>
            <a:chExt cx="4120712" cy="5229095"/>
          </a:xfrm>
        </p:grpSpPr>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96892">
              <a:off x="23389" y="1691897"/>
              <a:ext cx="1829019" cy="8234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1287" y="2684415"/>
              <a:ext cx="1945051" cy="103278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352291">
              <a:off x="1999557" y="2663521"/>
              <a:ext cx="1845848" cy="109227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1056" y="4588405"/>
              <a:ext cx="1928382" cy="132356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239" y="3706832"/>
              <a:ext cx="1762961" cy="944483"/>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0334" y="1681204"/>
              <a:ext cx="1956795" cy="824885"/>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225801">
              <a:off x="-106150" y="5768799"/>
              <a:ext cx="2179923" cy="11415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81229" y="5772129"/>
              <a:ext cx="1695008" cy="10858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1234941">
              <a:off x="1853985" y="3523374"/>
              <a:ext cx="2160577" cy="1311398"/>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43" y="4656523"/>
              <a:ext cx="2049951" cy="1100345"/>
            </a:xfrm>
            <a:prstGeom prst="rect">
              <a:avLst/>
            </a:prstGeom>
          </p:spPr>
        </p:pic>
      </p:grpSp>
      <p:sp>
        <p:nvSpPr>
          <p:cNvPr id="17" name="TextBox 16"/>
          <p:cNvSpPr txBox="1"/>
          <p:nvPr/>
        </p:nvSpPr>
        <p:spPr>
          <a:xfrm>
            <a:off x="4713698" y="1371335"/>
            <a:ext cx="1382301" cy="523220"/>
          </a:xfrm>
          <a:prstGeom prst="rect">
            <a:avLst/>
          </a:prstGeom>
          <a:noFill/>
        </p:spPr>
        <p:txBody>
          <a:bodyPr wrap="square" rtlCol="0">
            <a:spAutoFit/>
          </a:bodyPr>
          <a:lstStyle/>
          <a:p>
            <a:r>
              <a:rPr lang="en-US" sz="2800" b="1" dirty="0">
                <a:solidFill>
                  <a:schemeClr val="tx2"/>
                </a:solidFill>
              </a:rPr>
              <a:t>To this?</a:t>
            </a:r>
          </a:p>
        </p:txBody>
      </p:sp>
      <p:grpSp>
        <p:nvGrpSpPr>
          <p:cNvPr id="47" name="Group 46"/>
          <p:cNvGrpSpPr/>
          <p:nvPr/>
        </p:nvGrpSpPr>
        <p:grpSpPr>
          <a:xfrm flipH="1">
            <a:off x="4483624" y="2116711"/>
            <a:ext cx="1992042" cy="4615342"/>
            <a:chOff x="4265601" y="2116711"/>
            <a:chExt cx="1992043" cy="4615342"/>
          </a:xfrm>
        </p:grpSpPr>
        <p:pic>
          <p:nvPicPr>
            <p:cNvPr id="18" name="Content Placeholder 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4472808" y="3043391"/>
              <a:ext cx="1700980" cy="923944"/>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482508" y="4009743"/>
              <a:ext cx="1767762" cy="928075"/>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88953" y="4959367"/>
              <a:ext cx="1868691" cy="832520"/>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445230" y="2116711"/>
              <a:ext cx="1740771" cy="777544"/>
            </a:xfrm>
            <a:prstGeom prst="rect">
              <a:avLst/>
            </a:prstGeom>
          </p:spPr>
        </p:pic>
        <p:pic>
          <p:nvPicPr>
            <p:cNvPr id="22" name="Picture 21"/>
            <p:cNvPicPr/>
            <p:nvPr/>
          </p:nvPicPr>
          <p:blipFill>
            <a:blip r:embed="rId18" cstate="print">
              <a:extLst>
                <a:ext uri="{28A0092B-C50C-407E-A947-70E740481C1C}">
                  <a14:useLocalDpi xmlns:a14="http://schemas.microsoft.com/office/drawing/2010/main"/>
                </a:ext>
              </a:extLst>
            </a:blip>
            <a:stretch>
              <a:fillRect/>
            </a:stretch>
          </p:blipFill>
          <p:spPr bwMode="auto">
            <a:xfrm>
              <a:off x="4265601" y="5833488"/>
              <a:ext cx="1860453" cy="898565"/>
            </a:xfrm>
            <a:prstGeom prst="rect">
              <a:avLst/>
            </a:prstGeom>
            <a:noFill/>
            <a:ln w="9525">
              <a:noFill/>
              <a:miter lim="800000"/>
              <a:headEnd/>
              <a:tailEnd/>
            </a:ln>
          </p:spPr>
        </p:pic>
      </p:grpSp>
      <p:grpSp>
        <p:nvGrpSpPr>
          <p:cNvPr id="48" name="Group 47"/>
          <p:cNvGrpSpPr/>
          <p:nvPr/>
        </p:nvGrpSpPr>
        <p:grpSpPr>
          <a:xfrm flipH="1">
            <a:off x="6676503" y="4769229"/>
            <a:ext cx="1945659" cy="1955781"/>
            <a:chOff x="6929307" y="3130990"/>
            <a:chExt cx="1774532" cy="1955781"/>
          </a:xfrm>
        </p:grpSpPr>
        <p:pic>
          <p:nvPicPr>
            <p:cNvPr id="23" name="Picture 2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967017" y="3130990"/>
              <a:ext cx="1677633" cy="821606"/>
            </a:xfrm>
            <a:prstGeom prst="rect">
              <a:avLst/>
            </a:prstGeom>
          </p:spPr>
        </p:pic>
        <p:pic>
          <p:nvPicPr>
            <p:cNvPr id="24" name="Picture 23"/>
            <p:cNvPicPr/>
            <p:nvPr/>
          </p:nvPicPr>
          <p:blipFill>
            <a:blip r:embed="rId20" cstate="print">
              <a:extLst>
                <a:ext uri="{28A0092B-C50C-407E-A947-70E740481C1C}">
                  <a14:useLocalDpi xmlns:a14="http://schemas.microsoft.com/office/drawing/2010/main"/>
                </a:ext>
              </a:extLst>
            </a:blip>
            <a:stretch>
              <a:fillRect/>
            </a:stretch>
          </p:blipFill>
          <p:spPr bwMode="auto">
            <a:xfrm>
              <a:off x="6929307" y="4147052"/>
              <a:ext cx="1774532" cy="939719"/>
            </a:xfrm>
            <a:prstGeom prst="rect">
              <a:avLst/>
            </a:prstGeom>
            <a:noFill/>
            <a:ln w="9525">
              <a:noFill/>
              <a:miter lim="800000"/>
              <a:headEnd/>
              <a:tailEnd/>
            </a:ln>
          </p:spPr>
        </p:pic>
      </p:grpSp>
      <p:sp>
        <p:nvSpPr>
          <p:cNvPr id="25" name="TextBox 24"/>
          <p:cNvSpPr txBox="1"/>
          <p:nvPr/>
        </p:nvSpPr>
        <p:spPr>
          <a:xfrm>
            <a:off x="7085426" y="3991924"/>
            <a:ext cx="1768353" cy="523220"/>
          </a:xfrm>
          <a:prstGeom prst="rect">
            <a:avLst/>
          </a:prstGeom>
          <a:noFill/>
        </p:spPr>
        <p:txBody>
          <a:bodyPr wrap="square" rtlCol="0">
            <a:spAutoFit/>
          </a:bodyPr>
          <a:lstStyle/>
          <a:p>
            <a:r>
              <a:rPr lang="en-US" sz="2800" b="1" dirty="0">
                <a:solidFill>
                  <a:schemeClr val="tx2"/>
                </a:solidFill>
              </a:rPr>
              <a:t>To this?</a:t>
            </a:r>
          </a:p>
        </p:txBody>
      </p:sp>
    </p:spTree>
    <p:extLst>
      <p:ext uri="{BB962C8B-B14F-4D97-AF65-F5344CB8AC3E}">
        <p14:creationId xmlns:p14="http://schemas.microsoft.com/office/powerpoint/2010/main" val="51367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1000"/>
                                        <p:tgtEl>
                                          <p:spTgt spid="46"/>
                                        </p:tgtEl>
                                      </p:cBhvr>
                                    </p:animEffect>
                                    <p:anim calcmode="lin" valueType="num">
                                      <p:cBhvr>
                                        <p:cTn id="11" dur="1000" fill="hold"/>
                                        <p:tgtEl>
                                          <p:spTgt spid="46"/>
                                        </p:tgtEl>
                                        <p:attrNameLst>
                                          <p:attrName>ppt_x</p:attrName>
                                        </p:attrNameLst>
                                      </p:cBhvr>
                                      <p:tavLst>
                                        <p:tav tm="0">
                                          <p:val>
                                            <p:strVal val="#ppt_x"/>
                                          </p:val>
                                        </p:tav>
                                        <p:tav tm="100000">
                                          <p:val>
                                            <p:strVal val="#ppt_x"/>
                                          </p:val>
                                        </p:tav>
                                      </p:tavLst>
                                    </p:anim>
                                    <p:anim calcmode="lin" valueType="num">
                                      <p:cBhvr>
                                        <p:cTn id="12" dur="1000" fill="hold"/>
                                        <p:tgtEl>
                                          <p:spTgt spid="4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1000"/>
                                        <p:tgtEl>
                                          <p:spTgt spid="44"/>
                                        </p:tgtEl>
                                      </p:cBhvr>
                                    </p:animEffect>
                                    <p:anim calcmode="lin" valueType="num">
                                      <p:cBhvr>
                                        <p:cTn id="31" dur="1000" fill="hold"/>
                                        <p:tgtEl>
                                          <p:spTgt spid="44"/>
                                        </p:tgtEl>
                                        <p:attrNameLst>
                                          <p:attrName>ppt_x</p:attrName>
                                        </p:attrNameLst>
                                      </p:cBhvr>
                                      <p:tavLst>
                                        <p:tav tm="0">
                                          <p:val>
                                            <p:strVal val="#ppt_x"/>
                                          </p:val>
                                        </p:tav>
                                        <p:tav tm="100000">
                                          <p:val>
                                            <p:strVal val="#ppt_x"/>
                                          </p:val>
                                        </p:tav>
                                      </p:tavLst>
                                    </p:anim>
                                    <p:anim calcmode="lin" valueType="num">
                                      <p:cBhvr>
                                        <p:cTn id="3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91450" y="1905000"/>
            <a:ext cx="1494949" cy="523220"/>
          </a:xfrm>
          <a:prstGeom prst="rect">
            <a:avLst/>
          </a:prstGeom>
          <a:noFill/>
        </p:spPr>
        <p:txBody>
          <a:bodyPr wrap="square" rtlCol="0">
            <a:spAutoFit/>
          </a:bodyPr>
          <a:lstStyle/>
          <a:p>
            <a:r>
              <a:rPr lang="en-US" sz="2800" b="1" dirty="0">
                <a:solidFill>
                  <a:schemeClr val="tx2"/>
                </a:solidFill>
              </a:rPr>
              <a:t>To this?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262" t="27619" b="10317"/>
          <a:stretch/>
        </p:blipFill>
        <p:spPr>
          <a:xfrm>
            <a:off x="1176866" y="2692400"/>
            <a:ext cx="6951133" cy="3310467"/>
          </a:xfrm>
          <a:prstGeom prst="rect">
            <a:avLst/>
          </a:prstGeom>
        </p:spPr>
      </p:pic>
      <p:sp>
        <p:nvSpPr>
          <p:cNvPr id="6" name="Title 1"/>
          <p:cNvSpPr txBox="1">
            <a:spLocks/>
          </p:cNvSpPr>
          <p:nvPr/>
        </p:nvSpPr>
        <p:spPr>
          <a:xfrm>
            <a:off x="564874" y="173038"/>
            <a:ext cx="8229600" cy="66516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Where are we going?</a:t>
            </a:r>
          </a:p>
        </p:txBody>
      </p:sp>
    </p:spTree>
    <p:extLst>
      <p:ext uri="{BB962C8B-B14F-4D97-AF65-F5344CB8AC3E}">
        <p14:creationId xmlns:p14="http://schemas.microsoft.com/office/powerpoint/2010/main" val="32455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2538"/>
            <a:ext cx="8229600" cy="1143000"/>
          </a:xfrm>
        </p:spPr>
        <p:txBody>
          <a:bodyPr>
            <a:normAutofit fontScale="90000"/>
          </a:bodyPr>
          <a:lstStyle/>
          <a:p>
            <a:br>
              <a:rPr lang="en-US" sz="5400" b="1" dirty="0">
                <a:solidFill>
                  <a:schemeClr val="tx2"/>
                </a:solidFill>
              </a:rPr>
            </a:br>
            <a:r>
              <a:rPr lang="en-US" sz="5400" b="1" dirty="0">
                <a:solidFill>
                  <a:schemeClr val="tx1"/>
                </a:solidFill>
              </a:rPr>
              <a:t>The Solution to Overfishing</a:t>
            </a:r>
          </a:p>
        </p:txBody>
      </p:sp>
    </p:spTree>
    <p:extLst>
      <p:ext uri="{BB962C8B-B14F-4D97-AF65-F5344CB8AC3E}">
        <p14:creationId xmlns:p14="http://schemas.microsoft.com/office/powerpoint/2010/main" val="52809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4800" b="1" dirty="0">
                <a:solidFill>
                  <a:schemeClr val="tx1"/>
                </a:solidFill>
              </a:rPr>
              <a:t>Change Old Thinking</a:t>
            </a:r>
            <a:br>
              <a:rPr lang="en-US" sz="4800" b="1" dirty="0">
                <a:solidFill>
                  <a:schemeClr val="tx2"/>
                </a:solidFill>
              </a:rPr>
            </a:br>
            <a:br>
              <a:rPr lang="en-US" sz="4800" b="1" dirty="0">
                <a:solidFill>
                  <a:schemeClr val="tx2"/>
                </a:solidFill>
              </a:rPr>
            </a:br>
            <a:br>
              <a:rPr lang="en-US" sz="4800" b="1" dirty="0">
                <a:solidFill>
                  <a:schemeClr val="tx2"/>
                </a:solidFill>
              </a:rPr>
            </a:br>
            <a:r>
              <a:rPr lang="en-US" sz="4800" b="1" dirty="0">
                <a:solidFill>
                  <a:schemeClr val="tx1"/>
                </a:solidFill>
              </a:rPr>
              <a:t>Wasting Food </a:t>
            </a:r>
            <a:br>
              <a:rPr lang="en-US" sz="4800" b="1" dirty="0">
                <a:solidFill>
                  <a:schemeClr val="tx1"/>
                </a:solidFill>
              </a:rPr>
            </a:br>
            <a:r>
              <a:rPr lang="en-US" sz="4800" b="1" dirty="0">
                <a:solidFill>
                  <a:schemeClr val="tx1"/>
                </a:solidFill>
              </a:rPr>
              <a:t>The Small fish are sweetest</a:t>
            </a:r>
          </a:p>
        </p:txBody>
      </p:sp>
    </p:spTree>
    <p:extLst>
      <p:ext uri="{BB962C8B-B14F-4D97-AF65-F5344CB8AC3E}">
        <p14:creationId xmlns:p14="http://schemas.microsoft.com/office/powerpoint/2010/main" val="286051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200" y="1447800"/>
            <a:ext cx="3957638" cy="2967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Title 1"/>
          <p:cNvSpPr txBox="1">
            <a:spLocks/>
          </p:cNvSpPr>
          <p:nvPr/>
        </p:nvSpPr>
        <p:spPr bwMode="auto">
          <a:xfrm>
            <a:off x="457200" y="4296348"/>
            <a:ext cx="8229600" cy="175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dirty="0"/>
              <a:t>Suppose you want to farm pigs.</a:t>
            </a:r>
          </a:p>
          <a:p>
            <a:pPr algn="ctr" eaLnBrk="1" hangingPunct="1"/>
            <a:r>
              <a:rPr lang="en-US" sz="3600" dirty="0"/>
              <a:t>You buy piglets</a:t>
            </a:r>
          </a:p>
        </p:txBody>
      </p:sp>
    </p:spTree>
    <p:extLst>
      <p:ext uri="{BB962C8B-B14F-4D97-AF65-F5344CB8AC3E}">
        <p14:creationId xmlns:p14="http://schemas.microsoft.com/office/powerpoint/2010/main" val="50994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9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1" name="Title 1"/>
          <p:cNvSpPr txBox="1">
            <a:spLocks/>
          </p:cNvSpPr>
          <p:nvPr/>
        </p:nvSpPr>
        <p:spPr bwMode="auto">
          <a:xfrm>
            <a:off x="3987385" y="4500562"/>
            <a:ext cx="5021704"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dirty="0"/>
              <a:t>Feed them and they grow.</a:t>
            </a:r>
          </a:p>
        </p:txBody>
      </p:sp>
      <p:pic>
        <p:nvPicPr>
          <p:cNvPr id="8"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62200" y="1447800"/>
            <a:ext cx="3957638" cy="2967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27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2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5" name="Title 1"/>
          <p:cNvSpPr txBox="1">
            <a:spLocks/>
          </p:cNvSpPr>
          <p:nvPr/>
        </p:nvSpPr>
        <p:spPr bwMode="auto">
          <a:xfrm>
            <a:off x="19050" y="533400"/>
            <a:ext cx="9124950" cy="911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dirty="0"/>
              <a:t>You do not kill and eat all the young pigs.</a:t>
            </a:r>
          </a:p>
        </p:txBody>
      </p:sp>
      <p:pic>
        <p:nvPicPr>
          <p:cNvPr id="10752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8738" y="4987925"/>
            <a:ext cx="2493962"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62200" y="1447800"/>
            <a:ext cx="3957638" cy="2967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02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8"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41738" y="3014663"/>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Title 1"/>
          <p:cNvSpPr txBox="1">
            <a:spLocks/>
          </p:cNvSpPr>
          <p:nvPr/>
        </p:nvSpPr>
        <p:spPr bwMode="auto">
          <a:xfrm>
            <a:off x="330200" y="247650"/>
            <a:ext cx="8229600" cy="175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dirty="0"/>
              <a:t>Instead you look after them so they give a first litter of piglets.</a:t>
            </a:r>
          </a:p>
        </p:txBody>
      </p:sp>
    </p:spTree>
    <p:extLst>
      <p:ext uri="{BB962C8B-B14F-4D97-AF65-F5344CB8AC3E}">
        <p14:creationId xmlns:p14="http://schemas.microsoft.com/office/powerpoint/2010/main" val="201029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
            <a:ext cx="9144000" cy="685662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1967" t="22508" r="32295" b="14528"/>
          <a:stretch/>
        </p:blipFill>
        <p:spPr>
          <a:xfrm>
            <a:off x="3837482" y="1676400"/>
            <a:ext cx="2311916" cy="4240967"/>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7704" t="26444" r="9836" b="14528"/>
          <a:stretch/>
        </p:blipFill>
        <p:spPr>
          <a:xfrm>
            <a:off x="6190938" y="1813810"/>
            <a:ext cx="2053652" cy="4047344"/>
          </a:xfrm>
          <a:prstGeom prst="rect">
            <a:avLst/>
          </a:prstGeom>
        </p:spPr>
      </p:pic>
      <p:sp>
        <p:nvSpPr>
          <p:cNvPr id="2" name="TextBox 1"/>
          <p:cNvSpPr txBox="1"/>
          <p:nvPr/>
        </p:nvSpPr>
        <p:spPr>
          <a:xfrm>
            <a:off x="6400800" y="5638800"/>
            <a:ext cx="1691390" cy="461665"/>
          </a:xfrm>
          <a:prstGeom prst="rect">
            <a:avLst/>
          </a:prstGeom>
          <a:noFill/>
        </p:spPr>
        <p:txBody>
          <a:bodyPr wrap="square" rtlCol="0">
            <a:spAutoFit/>
          </a:bodyPr>
          <a:lstStyle/>
          <a:p>
            <a:pPr algn="ctr"/>
            <a:r>
              <a:rPr lang="en-US" sz="2400" b="1" dirty="0">
                <a:solidFill>
                  <a:schemeClr val="tx2">
                    <a:lumMod val="75000"/>
                  </a:schemeClr>
                </a:solidFill>
              </a:rPr>
              <a:t>2015</a:t>
            </a:r>
          </a:p>
        </p:txBody>
      </p:sp>
      <p:sp>
        <p:nvSpPr>
          <p:cNvPr id="8" name="TextBox 7"/>
          <p:cNvSpPr txBox="1"/>
          <p:nvPr/>
        </p:nvSpPr>
        <p:spPr>
          <a:xfrm>
            <a:off x="3871210" y="5638799"/>
            <a:ext cx="1691390" cy="461665"/>
          </a:xfrm>
          <a:prstGeom prst="rect">
            <a:avLst/>
          </a:prstGeom>
          <a:noFill/>
        </p:spPr>
        <p:txBody>
          <a:bodyPr wrap="square" rtlCol="0">
            <a:spAutoFit/>
          </a:bodyPr>
          <a:lstStyle/>
          <a:p>
            <a:pPr algn="ctr"/>
            <a:r>
              <a:rPr lang="en-US" sz="2400" b="1" dirty="0">
                <a:solidFill>
                  <a:schemeClr val="tx2">
                    <a:lumMod val="75000"/>
                  </a:schemeClr>
                </a:solidFill>
              </a:rPr>
              <a:t>1985</a:t>
            </a:r>
          </a:p>
        </p:txBody>
      </p:sp>
      <p:sp>
        <p:nvSpPr>
          <p:cNvPr id="9" name="TextBox 8"/>
          <p:cNvSpPr txBox="1"/>
          <p:nvPr/>
        </p:nvSpPr>
        <p:spPr>
          <a:xfrm>
            <a:off x="823210" y="5638800"/>
            <a:ext cx="1691390" cy="461665"/>
          </a:xfrm>
          <a:prstGeom prst="rect">
            <a:avLst/>
          </a:prstGeom>
          <a:noFill/>
        </p:spPr>
        <p:txBody>
          <a:bodyPr wrap="square" rtlCol="0">
            <a:spAutoFit/>
          </a:bodyPr>
          <a:lstStyle/>
          <a:p>
            <a:pPr algn="ctr"/>
            <a:r>
              <a:rPr lang="en-US" sz="2400" b="1" dirty="0">
                <a:solidFill>
                  <a:schemeClr val="tx2">
                    <a:lumMod val="75000"/>
                  </a:schemeClr>
                </a:solidFill>
              </a:rPr>
              <a:t>1965</a:t>
            </a:r>
          </a:p>
        </p:txBody>
      </p:sp>
    </p:spTree>
    <p:extLst>
      <p:ext uri="{BB962C8B-B14F-4D97-AF65-F5344CB8AC3E}">
        <p14:creationId xmlns:p14="http://schemas.microsoft.com/office/powerpoint/2010/main" val="133950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2"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41738" y="3014663"/>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8588" y="1765300"/>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4" name="Title 1"/>
          <p:cNvSpPr txBox="1">
            <a:spLocks/>
          </p:cNvSpPr>
          <p:nvPr/>
        </p:nvSpPr>
        <p:spPr bwMode="auto">
          <a:xfrm>
            <a:off x="4318000" y="914400"/>
            <a:ext cx="42418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dirty="0"/>
              <a:t>Two litters.</a:t>
            </a:r>
          </a:p>
        </p:txBody>
      </p:sp>
    </p:spTree>
    <p:extLst>
      <p:ext uri="{BB962C8B-B14F-4D97-AF65-F5344CB8AC3E}">
        <p14:creationId xmlns:p14="http://schemas.microsoft.com/office/powerpoint/2010/main" val="262848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41738" y="3014663"/>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8588" y="1765300"/>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8"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050" y="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9" name="Title 1"/>
          <p:cNvSpPr txBox="1">
            <a:spLocks/>
          </p:cNvSpPr>
          <p:nvPr/>
        </p:nvSpPr>
        <p:spPr bwMode="auto">
          <a:xfrm>
            <a:off x="4318000" y="914400"/>
            <a:ext cx="42418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dirty="0"/>
              <a:t>Three litters.</a:t>
            </a:r>
          </a:p>
        </p:txBody>
      </p:sp>
    </p:spTree>
    <p:extLst>
      <p:ext uri="{BB962C8B-B14F-4D97-AF65-F5344CB8AC3E}">
        <p14:creationId xmlns:p14="http://schemas.microsoft.com/office/powerpoint/2010/main" val="386427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1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41738" y="3014663"/>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1"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8588" y="1765300"/>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2" name="Picture 1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450850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3"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050" y="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4" name="Title 1"/>
          <p:cNvSpPr txBox="1">
            <a:spLocks/>
          </p:cNvSpPr>
          <p:nvPr/>
        </p:nvSpPr>
        <p:spPr bwMode="auto">
          <a:xfrm>
            <a:off x="4318000" y="990600"/>
            <a:ext cx="42418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dirty="0"/>
              <a:t>Four litters.</a:t>
            </a:r>
          </a:p>
        </p:txBody>
      </p:sp>
    </p:spTree>
    <p:extLst>
      <p:ext uri="{BB962C8B-B14F-4D97-AF65-F5344CB8AC3E}">
        <p14:creationId xmlns:p14="http://schemas.microsoft.com/office/powerpoint/2010/main" val="351291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5"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41738" y="3014663"/>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6"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8588" y="1765300"/>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7" name="Picture 1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450850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8"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050" y="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9" name="Title 1"/>
          <p:cNvSpPr txBox="1">
            <a:spLocks/>
          </p:cNvSpPr>
          <p:nvPr/>
        </p:nvSpPr>
        <p:spPr bwMode="auto">
          <a:xfrm>
            <a:off x="3534500" y="685800"/>
            <a:ext cx="5589744"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dirty="0"/>
              <a:t>Then you eat your pig.</a:t>
            </a:r>
          </a:p>
        </p:txBody>
      </p:sp>
      <p:pic>
        <p:nvPicPr>
          <p:cNvPr id="11" name="Picture 4" descr="35284603.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96000" y="2209800"/>
            <a:ext cx="3035300" cy="2019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5606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9"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41738" y="3014663"/>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70"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98588" y="1765300"/>
            <a:ext cx="2354262"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71" name="Picture 1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450850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72"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050" y="0"/>
            <a:ext cx="235426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73" name="Picture 1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00400" y="0"/>
            <a:ext cx="3028950" cy="227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4" name="Title 1"/>
          <p:cNvSpPr txBox="1">
            <a:spLocks/>
          </p:cNvSpPr>
          <p:nvPr/>
        </p:nvSpPr>
        <p:spPr bwMode="auto">
          <a:xfrm>
            <a:off x="6389688" y="457200"/>
            <a:ext cx="2752725"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dirty="0"/>
              <a:t>And the Pig house is Full</a:t>
            </a:r>
          </a:p>
        </p:txBody>
      </p:sp>
      <p:pic>
        <p:nvPicPr>
          <p:cNvPr id="11" name="Picture 4" descr="35284603.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096000" y="2209800"/>
            <a:ext cx="3035300" cy="2019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460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pig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2" name="TextBox 3"/>
          <p:cNvSpPr txBox="1">
            <a:spLocks noChangeArrowheads="1"/>
          </p:cNvSpPr>
          <p:nvPr/>
        </p:nvSpPr>
        <p:spPr bwMode="auto">
          <a:xfrm>
            <a:off x="0" y="1143000"/>
            <a:ext cx="90027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4400" b="1" dirty="0"/>
          </a:p>
          <a:p>
            <a:pPr algn="ctr"/>
            <a:r>
              <a:rPr lang="en-US" sz="4400" b="1" dirty="0"/>
              <a:t>But this is what we do to the Reef!</a:t>
            </a:r>
          </a:p>
        </p:txBody>
      </p:sp>
      <p:pic>
        <p:nvPicPr>
          <p:cNvPr id="114693"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8738" y="4987925"/>
            <a:ext cx="2493962"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07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pi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5654675"/>
            <a:ext cx="1604963"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1138" y="4360863"/>
            <a:ext cx="23876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2" name="TextBox 3"/>
          <p:cNvSpPr txBox="1">
            <a:spLocks noChangeArrowheads="1"/>
          </p:cNvSpPr>
          <p:nvPr/>
        </p:nvSpPr>
        <p:spPr bwMode="auto">
          <a:xfrm>
            <a:off x="0" y="1066800"/>
            <a:ext cx="900271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dirty="0"/>
              <a:t>But this is what we do to the Reef!</a:t>
            </a:r>
          </a:p>
        </p:txBody>
      </p:sp>
      <p:pic>
        <p:nvPicPr>
          <p:cNvPr id="11469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8738" y="4987925"/>
            <a:ext cx="2493962"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3"/>
          <p:cNvSpPr txBox="1">
            <a:spLocks noChangeArrowheads="1"/>
          </p:cNvSpPr>
          <p:nvPr/>
        </p:nvSpPr>
        <p:spPr bwMode="auto">
          <a:xfrm>
            <a:off x="-11113" y="2590800"/>
            <a:ext cx="900271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dirty="0"/>
              <a:t>We eat the fish before they breed</a:t>
            </a:r>
          </a:p>
        </p:txBody>
      </p:sp>
    </p:spTree>
    <p:extLst>
      <p:ext uri="{BB962C8B-B14F-4D97-AF65-F5344CB8AC3E}">
        <p14:creationId xmlns:p14="http://schemas.microsoft.com/office/powerpoint/2010/main" val="154573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457200"/>
            <a:ext cx="8229600" cy="5287962"/>
          </a:xfrm>
        </p:spPr>
        <p:txBody>
          <a:bodyPr>
            <a:normAutofit/>
          </a:bodyPr>
          <a:lstStyle/>
          <a:p>
            <a:br>
              <a:rPr lang="en-US" b="1" dirty="0">
                <a:solidFill>
                  <a:schemeClr val="tx2"/>
                </a:solidFill>
                <a:latin typeface="Times New Roman" charset="0"/>
                <a:ea typeface="ＭＳ Ｐゴシック" charset="0"/>
                <a:cs typeface="ＭＳ Ｐゴシック" charset="0"/>
              </a:rPr>
            </a:br>
            <a:r>
              <a:rPr lang="en-US" b="1" dirty="0">
                <a:solidFill>
                  <a:schemeClr val="tx1"/>
                </a:solidFill>
                <a:latin typeface="Times New Roman" charset="0"/>
                <a:ea typeface="ＭＳ Ｐゴシック" charset="0"/>
                <a:cs typeface="ＭＳ Ｐゴシック" charset="0"/>
              </a:rPr>
              <a:t>The reef is just like the gardens.</a:t>
            </a:r>
            <a:br>
              <a:rPr lang="en-US" b="1" dirty="0">
                <a:solidFill>
                  <a:schemeClr val="tx1"/>
                </a:solidFill>
                <a:latin typeface="Times New Roman" charset="0"/>
                <a:ea typeface="ＭＳ Ｐゴシック" charset="0"/>
                <a:cs typeface="ＭＳ Ｐゴシック" charset="0"/>
              </a:rPr>
            </a:br>
            <a:br>
              <a:rPr lang="en-US" b="1" dirty="0">
                <a:solidFill>
                  <a:schemeClr val="tx1"/>
                </a:solidFill>
                <a:latin typeface="Times New Roman" charset="0"/>
                <a:ea typeface="ＭＳ Ｐゴシック" charset="0"/>
                <a:cs typeface="ＭＳ Ｐゴシック" charset="0"/>
              </a:rPr>
            </a:br>
            <a:br>
              <a:rPr lang="en-US" b="1" dirty="0">
                <a:solidFill>
                  <a:schemeClr val="tx1"/>
                </a:solidFill>
                <a:latin typeface="Times New Roman" charset="0"/>
                <a:ea typeface="ＭＳ Ｐゴシック" charset="0"/>
                <a:cs typeface="ＭＳ Ｐゴシック" charset="0"/>
              </a:rPr>
            </a:br>
            <a:br>
              <a:rPr lang="en-US" b="1" dirty="0">
                <a:solidFill>
                  <a:schemeClr val="tx1"/>
                </a:solidFill>
                <a:latin typeface="Times New Roman" charset="0"/>
                <a:ea typeface="ＭＳ Ｐゴシック" charset="0"/>
                <a:cs typeface="ＭＳ Ｐゴシック" charset="0"/>
              </a:rPr>
            </a:br>
            <a:endParaRPr lang="en-US" b="1"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395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457200"/>
            <a:ext cx="8229600" cy="5287962"/>
          </a:xfrm>
        </p:spPr>
        <p:txBody>
          <a:bodyPr>
            <a:normAutofit/>
          </a:bodyPr>
          <a:lstStyle/>
          <a:p>
            <a:br>
              <a:rPr lang="en-US" b="1" dirty="0">
                <a:solidFill>
                  <a:schemeClr val="tx2"/>
                </a:solidFill>
                <a:latin typeface="Times New Roman" charset="0"/>
                <a:ea typeface="ＭＳ Ｐゴシック" charset="0"/>
                <a:cs typeface="ＭＳ Ｐゴシック" charset="0"/>
              </a:rPr>
            </a:br>
            <a:r>
              <a:rPr lang="en-US" b="1" dirty="0">
                <a:solidFill>
                  <a:schemeClr val="tx1"/>
                </a:solidFill>
                <a:latin typeface="Times New Roman" charset="0"/>
                <a:ea typeface="ＭＳ Ｐゴシック" charset="0"/>
                <a:cs typeface="ＭＳ Ｐゴシック" charset="0"/>
              </a:rPr>
              <a:t>The reef is just like the gardens.</a:t>
            </a:r>
            <a:br>
              <a:rPr lang="en-US" b="1" dirty="0">
                <a:solidFill>
                  <a:schemeClr val="tx1"/>
                </a:solidFill>
                <a:latin typeface="Times New Roman" charset="0"/>
                <a:ea typeface="ＭＳ Ｐゴシック" charset="0"/>
                <a:cs typeface="ＭＳ Ｐゴシック" charset="0"/>
              </a:rPr>
            </a:br>
            <a:br>
              <a:rPr lang="en-US" b="1" dirty="0">
                <a:solidFill>
                  <a:schemeClr val="tx1"/>
                </a:solidFill>
                <a:latin typeface="Times New Roman" charset="0"/>
                <a:ea typeface="ＭＳ Ｐゴシック" charset="0"/>
                <a:cs typeface="ＭＳ Ｐゴシック" charset="0"/>
              </a:rPr>
            </a:br>
            <a:br>
              <a:rPr lang="en-US" b="1" dirty="0">
                <a:solidFill>
                  <a:schemeClr val="tx1"/>
                </a:solidFill>
                <a:latin typeface="Times New Roman" charset="0"/>
                <a:ea typeface="ＭＳ Ｐゴシック" charset="0"/>
                <a:cs typeface="ＭＳ Ｐゴシック" charset="0"/>
              </a:rPr>
            </a:br>
            <a:r>
              <a:rPr lang="en-US" b="1" dirty="0">
                <a:solidFill>
                  <a:schemeClr val="tx1"/>
                </a:solidFill>
                <a:latin typeface="Times New Roman" charset="0"/>
                <a:ea typeface="ＭＳ Ｐゴシック" charset="0"/>
                <a:cs typeface="ＭＳ Ｐゴシック" charset="0"/>
              </a:rPr>
              <a:t>Eventually you (cannot) reap what you (did not) sow.</a:t>
            </a:r>
          </a:p>
        </p:txBody>
      </p:sp>
    </p:spTree>
    <p:extLst>
      <p:ext uri="{BB962C8B-B14F-4D97-AF65-F5344CB8AC3E}">
        <p14:creationId xmlns:p14="http://schemas.microsoft.com/office/powerpoint/2010/main" val="314965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a:solidFill>
                  <a:schemeClr val="tx1"/>
                </a:solidFill>
              </a:rPr>
              <a:t>Question &amp; Answers</a:t>
            </a:r>
          </a:p>
        </p:txBody>
      </p:sp>
    </p:spTree>
    <p:extLst>
      <p:ext uri="{BB962C8B-B14F-4D97-AF65-F5344CB8AC3E}">
        <p14:creationId xmlns:p14="http://schemas.microsoft.com/office/powerpoint/2010/main" val="266200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 y="3892924"/>
            <a:ext cx="9142570" cy="247896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3935" t="31472" r="4590" b="51913"/>
          <a:stretch/>
        </p:blipFill>
        <p:spPr>
          <a:xfrm>
            <a:off x="2133600" y="3631367"/>
            <a:ext cx="1049311" cy="113925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3935" t="31472" r="4590" b="51913"/>
          <a:stretch/>
        </p:blipFill>
        <p:spPr>
          <a:xfrm>
            <a:off x="5105400" y="3621374"/>
            <a:ext cx="1049311" cy="113925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83935" t="31472" r="4590" b="51913"/>
          <a:stretch/>
        </p:blipFill>
        <p:spPr>
          <a:xfrm>
            <a:off x="7848600" y="3581400"/>
            <a:ext cx="1049311" cy="113925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934" t="36063" r="65191" b="39670"/>
          <a:stretch/>
        </p:blipFill>
        <p:spPr>
          <a:xfrm>
            <a:off x="457199" y="3721307"/>
            <a:ext cx="2823147" cy="1663908"/>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40164" t="40654" r="36557" b="42403"/>
          <a:stretch/>
        </p:blipFill>
        <p:spPr>
          <a:xfrm>
            <a:off x="3707567" y="4117297"/>
            <a:ext cx="2128603" cy="1161737"/>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74754" t="40654" r="8429" b="44443"/>
          <a:stretch/>
        </p:blipFill>
        <p:spPr>
          <a:xfrm>
            <a:off x="6934200" y="4163517"/>
            <a:ext cx="1537740" cy="1021830"/>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9017" t="14116" r="19017" b="17845"/>
          <a:stretch/>
        </p:blipFill>
        <p:spPr>
          <a:xfrm>
            <a:off x="215470" y="879756"/>
            <a:ext cx="2918811" cy="2265682"/>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26230" t="14579" r="26393" b="17845"/>
          <a:stretch/>
        </p:blipFill>
        <p:spPr>
          <a:xfrm>
            <a:off x="6587281" y="762000"/>
            <a:ext cx="2231578" cy="2250238"/>
          </a:xfrm>
          <a:prstGeom prst="rect">
            <a:avLst/>
          </a:prstGeom>
        </p:spPr>
      </p:pic>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l="26066" t="14347" r="26722" b="16550"/>
          <a:stretch/>
        </p:blipFill>
        <p:spPr>
          <a:xfrm>
            <a:off x="3586428" y="762000"/>
            <a:ext cx="2303456" cy="2383438"/>
          </a:xfrm>
          <a:prstGeom prst="rect">
            <a:avLst/>
          </a:prstGeom>
        </p:spPr>
      </p:pic>
      <p:sp>
        <p:nvSpPr>
          <p:cNvPr id="13" name="TextBox 12"/>
          <p:cNvSpPr txBox="1"/>
          <p:nvPr/>
        </p:nvSpPr>
        <p:spPr>
          <a:xfrm>
            <a:off x="6919210" y="5481935"/>
            <a:ext cx="1691390" cy="461665"/>
          </a:xfrm>
          <a:prstGeom prst="rect">
            <a:avLst/>
          </a:prstGeom>
          <a:noFill/>
        </p:spPr>
        <p:txBody>
          <a:bodyPr wrap="square" rtlCol="0">
            <a:spAutoFit/>
          </a:bodyPr>
          <a:lstStyle/>
          <a:p>
            <a:pPr algn="ctr"/>
            <a:r>
              <a:rPr lang="en-US" sz="2400" b="1" dirty="0">
                <a:solidFill>
                  <a:schemeClr val="tx2">
                    <a:lumMod val="75000"/>
                  </a:schemeClr>
                </a:solidFill>
              </a:rPr>
              <a:t>2015</a:t>
            </a:r>
          </a:p>
        </p:txBody>
      </p:sp>
      <p:sp>
        <p:nvSpPr>
          <p:cNvPr id="15" name="TextBox 14"/>
          <p:cNvSpPr txBox="1"/>
          <p:nvPr/>
        </p:nvSpPr>
        <p:spPr>
          <a:xfrm>
            <a:off x="3877180" y="5481934"/>
            <a:ext cx="1691390" cy="461665"/>
          </a:xfrm>
          <a:prstGeom prst="rect">
            <a:avLst/>
          </a:prstGeom>
          <a:noFill/>
        </p:spPr>
        <p:txBody>
          <a:bodyPr wrap="square" rtlCol="0">
            <a:spAutoFit/>
          </a:bodyPr>
          <a:lstStyle/>
          <a:p>
            <a:pPr algn="ctr"/>
            <a:r>
              <a:rPr lang="en-US" sz="2400" b="1" dirty="0">
                <a:solidFill>
                  <a:schemeClr val="tx2">
                    <a:lumMod val="75000"/>
                  </a:schemeClr>
                </a:solidFill>
              </a:rPr>
              <a:t>1985</a:t>
            </a:r>
          </a:p>
        </p:txBody>
      </p:sp>
      <p:sp>
        <p:nvSpPr>
          <p:cNvPr id="17" name="TextBox 16"/>
          <p:cNvSpPr txBox="1"/>
          <p:nvPr/>
        </p:nvSpPr>
        <p:spPr>
          <a:xfrm>
            <a:off x="829180" y="5481935"/>
            <a:ext cx="1691390" cy="461665"/>
          </a:xfrm>
          <a:prstGeom prst="rect">
            <a:avLst/>
          </a:prstGeom>
          <a:noFill/>
        </p:spPr>
        <p:txBody>
          <a:bodyPr wrap="square" rtlCol="0">
            <a:spAutoFit/>
          </a:bodyPr>
          <a:lstStyle/>
          <a:p>
            <a:pPr algn="ctr"/>
            <a:r>
              <a:rPr lang="en-US" sz="2400" b="1" dirty="0">
                <a:solidFill>
                  <a:schemeClr val="tx2">
                    <a:lumMod val="75000"/>
                  </a:schemeClr>
                </a:solidFill>
              </a:rPr>
              <a:t>1965</a:t>
            </a:r>
          </a:p>
        </p:txBody>
      </p:sp>
    </p:spTree>
    <p:extLst>
      <p:ext uri="{BB962C8B-B14F-4D97-AF65-F5344CB8AC3E}">
        <p14:creationId xmlns:p14="http://schemas.microsoft.com/office/powerpoint/2010/main" val="349752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42"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par>
                          <p:cTn id="59" fill="hold">
                            <p:stCondLst>
                              <p:cond delay="1000"/>
                            </p:stCondLst>
                            <p:childTnLst>
                              <p:par>
                                <p:cTn id="60" presetID="42"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par>
                          <p:cTn id="71" fill="hold">
                            <p:stCondLst>
                              <p:cond delay="3000"/>
                            </p:stCondLst>
                            <p:childTnLst>
                              <p:par>
                                <p:cTn id="72" presetID="42"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2"/>
          </a:xfrm>
          <a:prstGeom prst="rect">
            <a:avLst/>
          </a:prstGeom>
        </p:spPr>
      </p:pic>
      <p:sp>
        <p:nvSpPr>
          <p:cNvPr id="5" name="Title 1"/>
          <p:cNvSpPr txBox="1">
            <a:spLocks/>
          </p:cNvSpPr>
          <p:nvPr/>
        </p:nvSpPr>
        <p:spPr>
          <a:xfrm>
            <a:off x="457200" y="-1143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What can we do?</a:t>
            </a:r>
          </a:p>
        </p:txBody>
      </p:sp>
    </p:spTree>
    <p:extLst>
      <p:ext uri="{BB962C8B-B14F-4D97-AF65-F5344CB8AC3E}">
        <p14:creationId xmlns:p14="http://schemas.microsoft.com/office/powerpoint/2010/main" val="4691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 y="0"/>
            <a:ext cx="9141027"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3327" t="35727" r="11020" b="43931"/>
          <a:stretch/>
        </p:blipFill>
        <p:spPr>
          <a:xfrm>
            <a:off x="1219200" y="1998785"/>
            <a:ext cx="6916615" cy="139504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820" t="32650" r="44871" b="19999"/>
          <a:stretch/>
        </p:blipFill>
        <p:spPr>
          <a:xfrm>
            <a:off x="4372708" y="2057400"/>
            <a:ext cx="668215" cy="324729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2433" t="4616" r="44871" b="68718"/>
          <a:stretch/>
        </p:blipFill>
        <p:spPr>
          <a:xfrm>
            <a:off x="2965938" y="316523"/>
            <a:ext cx="2074985" cy="182880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1019" t="56068" r="82185" b="37607"/>
          <a:stretch/>
        </p:blipFill>
        <p:spPr>
          <a:xfrm>
            <a:off x="1008184" y="3429000"/>
            <a:ext cx="621323" cy="43375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3327" t="61197" r="7558" b="11111"/>
          <a:stretch/>
        </p:blipFill>
        <p:spPr>
          <a:xfrm>
            <a:off x="1219200" y="3962400"/>
            <a:ext cx="7233138" cy="1899138"/>
          </a:xfrm>
          <a:prstGeom prst="rect">
            <a:avLst/>
          </a:prstGeom>
        </p:spPr>
      </p:pic>
      <p:pic>
        <p:nvPicPr>
          <p:cNvPr id="11" name="Picture 10" descr="Set Size Logo-01.png"/>
          <p:cNvPicPr>
            <a:picLocks noChangeAspect="1"/>
          </p:cNvPicPr>
          <p:nvPr/>
        </p:nvPicPr>
        <p:blipFill rotWithShape="1">
          <a:blip r:embed="rId9" cstate="print">
            <a:extLst>
              <a:ext uri="{28A0092B-C50C-407E-A947-70E740481C1C}">
                <a14:useLocalDpi xmlns:a14="http://schemas.microsoft.com/office/drawing/2010/main" val="0"/>
              </a:ext>
            </a:extLst>
          </a:blip>
          <a:srcRect l="20345" t="12167" r="20960" b="11282"/>
          <a:stretch/>
        </p:blipFill>
        <p:spPr>
          <a:xfrm>
            <a:off x="3930959" y="2675526"/>
            <a:ext cx="1883143" cy="1842007"/>
          </a:xfrm>
          <a:prstGeom prst="rect">
            <a:avLst/>
          </a:prstGeom>
        </p:spPr>
      </p:pic>
    </p:spTree>
    <p:extLst>
      <p:ext uri="{BB962C8B-B14F-4D97-AF65-F5344CB8AC3E}">
        <p14:creationId xmlns:p14="http://schemas.microsoft.com/office/powerpoint/2010/main" val="386323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2000"/>
                                        <p:tgtEl>
                                          <p:spTgt spid="10"/>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9050" y="2170113"/>
            <a:ext cx="90027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4400" b="1" dirty="0"/>
          </a:p>
          <a:p>
            <a:pPr algn="ctr"/>
            <a:r>
              <a:rPr lang="en-US" sz="4400" b="1" dirty="0"/>
              <a:t>How Much Breeding is Enough?</a:t>
            </a:r>
          </a:p>
        </p:txBody>
      </p:sp>
    </p:spTree>
    <p:extLst>
      <p:ext uri="{BB962C8B-B14F-4D97-AF65-F5344CB8AC3E}">
        <p14:creationId xmlns:p14="http://schemas.microsoft.com/office/powerpoint/2010/main" val="262302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11942" y="1168083"/>
            <a:ext cx="1333500" cy="1066800"/>
          </a:xfrm>
          <a:prstGeom prst="rect">
            <a:avLst/>
          </a:prstGeom>
        </p:spPr>
      </p:pic>
      <p:pic>
        <p:nvPicPr>
          <p:cNvPr id="8" name="Picture 7"/>
          <p:cNvPicPr>
            <a:picLocks noChangeAspect="1"/>
          </p:cNvPicPr>
          <p:nvPr/>
        </p:nvPicPr>
        <p:blipFill>
          <a:blip r:embed="rId4"/>
          <a:stretch>
            <a:fillRect/>
          </a:stretch>
        </p:blipFill>
        <p:spPr>
          <a:xfrm>
            <a:off x="7168597" y="43700"/>
            <a:ext cx="1893035" cy="1354248"/>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10129" y="2987889"/>
            <a:ext cx="683002" cy="927757"/>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6557" y="4329627"/>
            <a:ext cx="1034069" cy="851973"/>
          </a:xfrm>
          <a:prstGeom prst="rect">
            <a:avLst/>
          </a:prstGeom>
        </p:spPr>
      </p:pic>
      <p:pic>
        <p:nvPicPr>
          <p:cNvPr id="15" name="Picture 14"/>
          <p:cNvPicPr>
            <a:picLocks noChangeAspect="1"/>
          </p:cNvPicPr>
          <p:nvPr/>
        </p:nvPicPr>
        <p:blipFill>
          <a:blip r:embed="rId7"/>
          <a:stretch>
            <a:fillRect/>
          </a:stretch>
        </p:blipFill>
        <p:spPr>
          <a:xfrm>
            <a:off x="4111942" y="4540568"/>
            <a:ext cx="1137266" cy="1364719"/>
          </a:xfrm>
          <a:prstGeom prst="rect">
            <a:avLst/>
          </a:prstGeom>
        </p:spPr>
      </p:pic>
      <p:pic>
        <p:nvPicPr>
          <p:cNvPr id="17" name="Picture 16"/>
          <p:cNvPicPr>
            <a:picLocks noChangeAspect="1"/>
          </p:cNvPicPr>
          <p:nvPr/>
        </p:nvPicPr>
        <p:blipFill>
          <a:blip r:embed="rId8"/>
          <a:stretch>
            <a:fillRect/>
          </a:stretch>
        </p:blipFill>
        <p:spPr>
          <a:xfrm>
            <a:off x="4318634" y="2928612"/>
            <a:ext cx="920116" cy="987034"/>
          </a:xfrm>
          <a:prstGeom prst="rect">
            <a:avLst/>
          </a:prstGeom>
        </p:spPr>
      </p:pic>
      <p:pic>
        <p:nvPicPr>
          <p:cNvPr id="18" name="Picture 17"/>
          <p:cNvPicPr>
            <a:picLocks noChangeAspect="1"/>
          </p:cNvPicPr>
          <p:nvPr/>
        </p:nvPicPr>
        <p:blipFill>
          <a:blip r:embed="rId8"/>
          <a:stretch>
            <a:fillRect/>
          </a:stretch>
        </p:blipFill>
        <p:spPr>
          <a:xfrm>
            <a:off x="8141516" y="2928612"/>
            <a:ext cx="920116" cy="987034"/>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09409" y="1438969"/>
            <a:ext cx="994146" cy="1096475"/>
          </a:xfrm>
          <a:prstGeom prst="rect">
            <a:avLst/>
          </a:prstGeom>
        </p:spPr>
      </p:pic>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8207923" y="5588000"/>
            <a:ext cx="853709" cy="1270000"/>
          </a:xfrm>
          <a:prstGeom prst="rect">
            <a:avLst/>
          </a:prstGeom>
        </p:spPr>
      </p:pic>
      <p:cxnSp>
        <p:nvCxnSpPr>
          <p:cNvPr id="22" name="Straight Arrow Connector 21"/>
          <p:cNvCxnSpPr/>
          <p:nvPr/>
        </p:nvCxnSpPr>
        <p:spPr>
          <a:xfrm flipV="1">
            <a:off x="1403555" y="3417543"/>
            <a:ext cx="2708387" cy="1"/>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8" idx="1"/>
          </p:cNvCxnSpPr>
          <p:nvPr/>
        </p:nvCxnSpPr>
        <p:spPr>
          <a:xfrm flipV="1">
            <a:off x="5433129" y="3422129"/>
            <a:ext cx="2708387" cy="21602"/>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480626" y="1701483"/>
            <a:ext cx="2631316" cy="301904"/>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8" idx="1"/>
          </p:cNvCxnSpPr>
          <p:nvPr/>
        </p:nvCxnSpPr>
        <p:spPr>
          <a:xfrm flipV="1">
            <a:off x="5499536" y="720824"/>
            <a:ext cx="1669061" cy="812627"/>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480626" y="4691520"/>
            <a:ext cx="2631316" cy="362565"/>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433129" y="5406717"/>
            <a:ext cx="2631316" cy="930795"/>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480626" y="2983468"/>
            <a:ext cx="2211671" cy="369332"/>
          </a:xfrm>
          <a:prstGeom prst="rect">
            <a:avLst/>
          </a:prstGeom>
          <a:noFill/>
        </p:spPr>
        <p:txBody>
          <a:bodyPr wrap="square" rtlCol="0">
            <a:spAutoFit/>
          </a:bodyPr>
          <a:lstStyle/>
          <a:p>
            <a:r>
              <a:rPr lang="en-US" b="1" dirty="0"/>
              <a:t>2 Children per couple</a:t>
            </a:r>
          </a:p>
        </p:txBody>
      </p:sp>
      <p:sp>
        <p:nvSpPr>
          <p:cNvPr id="39" name="TextBox 38"/>
          <p:cNvSpPr txBox="1"/>
          <p:nvPr/>
        </p:nvSpPr>
        <p:spPr>
          <a:xfrm>
            <a:off x="5499536" y="1258669"/>
            <a:ext cx="1898151" cy="646331"/>
          </a:xfrm>
          <a:prstGeom prst="rect">
            <a:avLst/>
          </a:prstGeom>
          <a:noFill/>
        </p:spPr>
        <p:txBody>
          <a:bodyPr wrap="square" rtlCol="0">
            <a:spAutoFit/>
          </a:bodyPr>
          <a:lstStyle/>
          <a:p>
            <a:pPr algn="ctr"/>
            <a:r>
              <a:rPr lang="en-US" b="1" dirty="0"/>
              <a:t>Population </a:t>
            </a:r>
          </a:p>
          <a:p>
            <a:pPr algn="ctr"/>
            <a:r>
              <a:rPr lang="en-US" b="1" dirty="0"/>
              <a:t>Growth</a:t>
            </a:r>
          </a:p>
        </p:txBody>
      </p:sp>
      <p:sp>
        <p:nvSpPr>
          <p:cNvPr id="40" name="TextBox 39"/>
          <p:cNvSpPr txBox="1"/>
          <p:nvPr/>
        </p:nvSpPr>
        <p:spPr>
          <a:xfrm>
            <a:off x="1633026" y="1868269"/>
            <a:ext cx="2211671" cy="646331"/>
          </a:xfrm>
          <a:prstGeom prst="rect">
            <a:avLst/>
          </a:prstGeom>
          <a:noFill/>
        </p:spPr>
        <p:txBody>
          <a:bodyPr wrap="square" rtlCol="0">
            <a:spAutoFit/>
          </a:bodyPr>
          <a:lstStyle/>
          <a:p>
            <a:pPr algn="ctr"/>
            <a:r>
              <a:rPr lang="en-US" b="1" dirty="0"/>
              <a:t>More than 2 Children per couple</a:t>
            </a:r>
          </a:p>
        </p:txBody>
      </p:sp>
      <p:sp>
        <p:nvSpPr>
          <p:cNvPr id="41" name="TextBox 40"/>
          <p:cNvSpPr txBox="1"/>
          <p:nvPr/>
        </p:nvSpPr>
        <p:spPr>
          <a:xfrm>
            <a:off x="5715000" y="2971800"/>
            <a:ext cx="2438400" cy="369332"/>
          </a:xfrm>
          <a:prstGeom prst="rect">
            <a:avLst/>
          </a:prstGeom>
          <a:noFill/>
        </p:spPr>
        <p:txBody>
          <a:bodyPr wrap="square" rtlCol="0">
            <a:spAutoFit/>
          </a:bodyPr>
          <a:lstStyle/>
          <a:p>
            <a:r>
              <a:rPr lang="en-US" b="1" dirty="0"/>
              <a:t>Population Stable</a:t>
            </a:r>
          </a:p>
        </p:txBody>
      </p:sp>
      <p:sp>
        <p:nvSpPr>
          <p:cNvPr id="42" name="TextBox 41"/>
          <p:cNvSpPr txBox="1"/>
          <p:nvPr/>
        </p:nvSpPr>
        <p:spPr>
          <a:xfrm>
            <a:off x="5730494" y="5110582"/>
            <a:ext cx="1898151" cy="646331"/>
          </a:xfrm>
          <a:prstGeom prst="rect">
            <a:avLst/>
          </a:prstGeom>
          <a:noFill/>
        </p:spPr>
        <p:txBody>
          <a:bodyPr wrap="square" rtlCol="0">
            <a:spAutoFit/>
          </a:bodyPr>
          <a:lstStyle/>
          <a:p>
            <a:pPr algn="ctr"/>
            <a:r>
              <a:rPr lang="en-US" b="1" dirty="0"/>
              <a:t>Population </a:t>
            </a:r>
          </a:p>
          <a:p>
            <a:pPr algn="ctr"/>
            <a:r>
              <a:rPr lang="en-US" b="1" dirty="0"/>
              <a:t>Decline</a:t>
            </a:r>
          </a:p>
        </p:txBody>
      </p:sp>
      <p:sp>
        <p:nvSpPr>
          <p:cNvPr id="43" name="TextBox 42"/>
          <p:cNvSpPr txBox="1"/>
          <p:nvPr/>
        </p:nvSpPr>
        <p:spPr>
          <a:xfrm>
            <a:off x="1633026" y="4920294"/>
            <a:ext cx="2211671" cy="646331"/>
          </a:xfrm>
          <a:prstGeom prst="rect">
            <a:avLst/>
          </a:prstGeom>
          <a:noFill/>
        </p:spPr>
        <p:txBody>
          <a:bodyPr wrap="square" rtlCol="0">
            <a:spAutoFit/>
          </a:bodyPr>
          <a:lstStyle/>
          <a:p>
            <a:pPr algn="ctr"/>
            <a:r>
              <a:rPr lang="en-US" b="1" dirty="0"/>
              <a:t>Less than 2 Children per couple</a:t>
            </a:r>
          </a:p>
        </p:txBody>
      </p:sp>
      <p:sp>
        <p:nvSpPr>
          <p:cNvPr id="47" name="TextBox 46"/>
          <p:cNvSpPr txBox="1"/>
          <p:nvPr/>
        </p:nvSpPr>
        <p:spPr>
          <a:xfrm>
            <a:off x="1196241" y="3667780"/>
            <a:ext cx="3070959" cy="523220"/>
          </a:xfrm>
          <a:prstGeom prst="rect">
            <a:avLst/>
          </a:prstGeom>
          <a:noFill/>
        </p:spPr>
        <p:txBody>
          <a:bodyPr wrap="square" rtlCol="0">
            <a:spAutoFit/>
          </a:bodyPr>
          <a:lstStyle/>
          <a:p>
            <a:r>
              <a:rPr lang="en-US" sz="2800" b="1" dirty="0"/>
              <a:t>Replacement Level </a:t>
            </a:r>
            <a:endParaRPr lang="en-US" sz="2800" b="1" dirty="0">
              <a:solidFill>
                <a:schemeClr val="tx2"/>
              </a:solidFill>
            </a:endParaRPr>
          </a:p>
        </p:txBody>
      </p:sp>
      <p:sp>
        <p:nvSpPr>
          <p:cNvPr id="48" name="TextBox 47"/>
          <p:cNvSpPr txBox="1"/>
          <p:nvPr/>
        </p:nvSpPr>
        <p:spPr>
          <a:xfrm>
            <a:off x="109779" y="49919"/>
            <a:ext cx="5681421" cy="892552"/>
          </a:xfrm>
          <a:prstGeom prst="rect">
            <a:avLst/>
          </a:prstGeom>
          <a:noFill/>
        </p:spPr>
        <p:txBody>
          <a:bodyPr wrap="square" rtlCol="0">
            <a:spAutoFit/>
          </a:bodyPr>
          <a:lstStyle/>
          <a:p>
            <a:r>
              <a:rPr lang="en-US" sz="3200" b="1" dirty="0"/>
              <a:t>Human Populations</a:t>
            </a:r>
          </a:p>
          <a:p>
            <a:r>
              <a:rPr lang="en-US" sz="2000" b="1" dirty="0"/>
              <a:t>Average maximum of 10 Children per couple</a:t>
            </a:r>
          </a:p>
        </p:txBody>
      </p:sp>
    </p:spTree>
    <p:extLst>
      <p:ext uri="{BB962C8B-B14F-4D97-AF65-F5344CB8AC3E}">
        <p14:creationId xmlns:p14="http://schemas.microsoft.com/office/powerpoint/2010/main" val="3486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1499563" y="3358687"/>
            <a:ext cx="2345134" cy="1588"/>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33129" y="3358686"/>
            <a:ext cx="2287167" cy="1"/>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016361" y="1897893"/>
            <a:ext cx="2095581" cy="301904"/>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5878711" y="738902"/>
            <a:ext cx="1550900" cy="812628"/>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525749" y="4731024"/>
            <a:ext cx="2631316" cy="772378"/>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433129" y="5695905"/>
            <a:ext cx="2535377" cy="641607"/>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143000" y="2983468"/>
            <a:ext cx="2790211" cy="369332"/>
          </a:xfrm>
          <a:prstGeom prst="rect">
            <a:avLst/>
          </a:prstGeom>
          <a:noFill/>
        </p:spPr>
        <p:txBody>
          <a:bodyPr wrap="square" rtlCol="0">
            <a:spAutoFit/>
          </a:bodyPr>
          <a:lstStyle/>
          <a:p>
            <a:pPr algn="ctr"/>
            <a:r>
              <a:rPr lang="en-US" b="1" dirty="0"/>
              <a:t>20% Spawning fish</a:t>
            </a:r>
          </a:p>
        </p:txBody>
      </p:sp>
      <p:sp>
        <p:nvSpPr>
          <p:cNvPr id="40" name="TextBox 39"/>
          <p:cNvSpPr txBox="1"/>
          <p:nvPr/>
        </p:nvSpPr>
        <p:spPr>
          <a:xfrm>
            <a:off x="1750863" y="1283214"/>
            <a:ext cx="2211671" cy="923330"/>
          </a:xfrm>
          <a:prstGeom prst="rect">
            <a:avLst/>
          </a:prstGeom>
          <a:noFill/>
        </p:spPr>
        <p:txBody>
          <a:bodyPr wrap="square" rtlCol="0">
            <a:spAutoFit/>
          </a:bodyPr>
          <a:lstStyle/>
          <a:p>
            <a:pPr algn="ctr"/>
            <a:r>
              <a:rPr lang="en-US" b="1" dirty="0"/>
              <a:t>More than 20% Spawning fish</a:t>
            </a:r>
          </a:p>
          <a:p>
            <a:pPr algn="ctr"/>
            <a:endParaRPr lang="en-US" b="1" dirty="0"/>
          </a:p>
        </p:txBody>
      </p:sp>
      <p:sp>
        <p:nvSpPr>
          <p:cNvPr id="41" name="TextBox 40"/>
          <p:cNvSpPr txBox="1"/>
          <p:nvPr/>
        </p:nvSpPr>
        <p:spPr>
          <a:xfrm>
            <a:off x="5651936" y="2983468"/>
            <a:ext cx="1898151" cy="369332"/>
          </a:xfrm>
          <a:prstGeom prst="rect">
            <a:avLst/>
          </a:prstGeom>
          <a:noFill/>
        </p:spPr>
        <p:txBody>
          <a:bodyPr wrap="square" rtlCol="0">
            <a:spAutoFit/>
          </a:bodyPr>
          <a:lstStyle/>
          <a:p>
            <a:pPr algn="ctr"/>
            <a:r>
              <a:rPr lang="en-US" b="1" dirty="0"/>
              <a:t>Population Stable</a:t>
            </a:r>
          </a:p>
        </p:txBody>
      </p:sp>
      <p:sp>
        <p:nvSpPr>
          <p:cNvPr id="42" name="TextBox 41"/>
          <p:cNvSpPr txBox="1"/>
          <p:nvPr/>
        </p:nvSpPr>
        <p:spPr>
          <a:xfrm>
            <a:off x="5730494" y="5267710"/>
            <a:ext cx="1898151" cy="646331"/>
          </a:xfrm>
          <a:prstGeom prst="rect">
            <a:avLst/>
          </a:prstGeom>
          <a:noFill/>
        </p:spPr>
        <p:txBody>
          <a:bodyPr wrap="square" rtlCol="0">
            <a:spAutoFit/>
          </a:bodyPr>
          <a:lstStyle/>
          <a:p>
            <a:pPr algn="ctr"/>
            <a:r>
              <a:rPr lang="en-US" b="1" dirty="0"/>
              <a:t>Population </a:t>
            </a:r>
          </a:p>
          <a:p>
            <a:pPr algn="ctr"/>
            <a:r>
              <a:rPr lang="en-US" b="1" dirty="0"/>
              <a:t>Decline</a:t>
            </a:r>
          </a:p>
        </p:txBody>
      </p:sp>
      <p:sp>
        <p:nvSpPr>
          <p:cNvPr id="43" name="TextBox 42"/>
          <p:cNvSpPr txBox="1"/>
          <p:nvPr/>
        </p:nvSpPr>
        <p:spPr>
          <a:xfrm>
            <a:off x="1659212" y="4258270"/>
            <a:ext cx="2211671" cy="923330"/>
          </a:xfrm>
          <a:prstGeom prst="rect">
            <a:avLst/>
          </a:prstGeom>
          <a:noFill/>
        </p:spPr>
        <p:txBody>
          <a:bodyPr wrap="square" rtlCol="0">
            <a:spAutoFit/>
          </a:bodyPr>
          <a:lstStyle/>
          <a:p>
            <a:pPr algn="ctr"/>
            <a:r>
              <a:rPr lang="en-US" b="1" dirty="0"/>
              <a:t>Less than 20% Spawning fish</a:t>
            </a:r>
          </a:p>
          <a:p>
            <a:pPr algn="ctr"/>
            <a:endParaRPr lang="en-US" b="1" dirty="0"/>
          </a:p>
        </p:txBody>
      </p:sp>
      <p:sp>
        <p:nvSpPr>
          <p:cNvPr id="25" name="TextBox 24"/>
          <p:cNvSpPr txBox="1"/>
          <p:nvPr/>
        </p:nvSpPr>
        <p:spPr>
          <a:xfrm>
            <a:off x="18460" y="123247"/>
            <a:ext cx="5874340" cy="861774"/>
          </a:xfrm>
          <a:prstGeom prst="rect">
            <a:avLst/>
          </a:prstGeom>
          <a:noFill/>
        </p:spPr>
        <p:txBody>
          <a:bodyPr wrap="square" rtlCol="0">
            <a:spAutoFit/>
          </a:bodyPr>
          <a:lstStyle/>
          <a:p>
            <a:r>
              <a:rPr lang="en-US" sz="3200" b="1" dirty="0"/>
              <a:t>Spawning of Fish</a:t>
            </a:r>
          </a:p>
          <a:p>
            <a:r>
              <a:rPr lang="en-US" b="1" dirty="0"/>
              <a:t>No Fishing = 100 % spawning fish</a:t>
            </a:r>
          </a:p>
        </p:txBody>
      </p:sp>
      <p:pic>
        <p:nvPicPr>
          <p:cNvPr id="26" name="Picture 25"/>
          <p:cNvPicPr>
            <a:picLocks noChangeAspect="1"/>
          </p:cNvPicPr>
          <p:nvPr/>
        </p:nvPicPr>
        <p:blipFill>
          <a:blip r:embed="rId3"/>
          <a:stretch>
            <a:fillRect/>
          </a:stretch>
        </p:blipFill>
        <p:spPr>
          <a:xfrm>
            <a:off x="4157065" y="4871003"/>
            <a:ext cx="1221629" cy="1221629"/>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968506" y="6047343"/>
            <a:ext cx="1228964" cy="682079"/>
          </a:xfrm>
          <a:prstGeom prst="rect">
            <a:avLst/>
          </a:prstGeom>
        </p:spPr>
      </p:pic>
      <p:pic>
        <p:nvPicPr>
          <p:cNvPr id="34" name="Picture 33"/>
          <p:cNvPicPr>
            <a:picLocks noChangeAspect="1"/>
          </p:cNvPicPr>
          <p:nvPr/>
        </p:nvPicPr>
        <p:blipFill>
          <a:blip r:embed="rId5"/>
          <a:stretch>
            <a:fillRect/>
          </a:stretch>
        </p:blipFill>
        <p:spPr>
          <a:xfrm>
            <a:off x="4120345" y="1383106"/>
            <a:ext cx="1701800" cy="939800"/>
          </a:xfrm>
          <a:prstGeom prst="rect">
            <a:avLst/>
          </a:prstGeom>
        </p:spPr>
      </p:pic>
      <p:pic>
        <p:nvPicPr>
          <p:cNvPr id="36" name="Picture 35"/>
          <p:cNvPicPr>
            <a:picLocks noChangeAspect="1"/>
          </p:cNvPicPr>
          <p:nvPr/>
        </p:nvPicPr>
        <p:blipFill>
          <a:blip r:embed="rId6"/>
          <a:stretch>
            <a:fillRect/>
          </a:stretch>
        </p:blipFill>
        <p:spPr>
          <a:xfrm>
            <a:off x="91651" y="1533452"/>
            <a:ext cx="1701800" cy="939800"/>
          </a:xfrm>
          <a:prstGeom prst="rect">
            <a:avLst/>
          </a:prstGeom>
        </p:spPr>
      </p:pic>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419863" y="41351"/>
            <a:ext cx="1790700" cy="1013801"/>
          </a:xfrm>
          <a:prstGeom prst="rect">
            <a:avLst/>
          </a:prstGeom>
        </p:spPr>
      </p:pic>
      <p:pic>
        <p:nvPicPr>
          <p:cNvPr id="59" name="Picture 58"/>
          <p:cNvPicPr>
            <a:picLocks noChangeAspect="1"/>
          </p:cNvPicPr>
          <p:nvPr/>
        </p:nvPicPr>
        <p:blipFill>
          <a:blip r:embed="rId8"/>
          <a:stretch>
            <a:fillRect/>
          </a:stretch>
        </p:blipFill>
        <p:spPr>
          <a:xfrm>
            <a:off x="39279" y="2968985"/>
            <a:ext cx="1403555" cy="737635"/>
          </a:xfrm>
          <a:prstGeom prst="rect">
            <a:avLst/>
          </a:prstGeom>
        </p:spPr>
      </p:pic>
      <p:pic>
        <p:nvPicPr>
          <p:cNvPr id="60" name="Picture 59"/>
          <p:cNvPicPr>
            <a:picLocks noChangeAspect="1"/>
          </p:cNvPicPr>
          <p:nvPr/>
        </p:nvPicPr>
        <p:blipFill>
          <a:blip r:embed="rId8"/>
          <a:stretch>
            <a:fillRect/>
          </a:stretch>
        </p:blipFill>
        <p:spPr>
          <a:xfrm>
            <a:off x="4159045" y="2968985"/>
            <a:ext cx="1403555" cy="737635"/>
          </a:xfrm>
          <a:prstGeom prst="rect">
            <a:avLst/>
          </a:prstGeom>
        </p:spPr>
      </p:pic>
      <p:pic>
        <p:nvPicPr>
          <p:cNvPr id="61" name="Picture 60"/>
          <p:cNvPicPr>
            <a:picLocks noChangeAspect="1"/>
          </p:cNvPicPr>
          <p:nvPr/>
        </p:nvPicPr>
        <p:blipFill>
          <a:blip r:embed="rId8"/>
          <a:stretch>
            <a:fillRect/>
          </a:stretch>
        </p:blipFill>
        <p:spPr>
          <a:xfrm>
            <a:off x="7740445" y="3026450"/>
            <a:ext cx="1403555" cy="737635"/>
          </a:xfrm>
          <a:prstGeom prst="rect">
            <a:avLst/>
          </a:prstGeom>
        </p:spPr>
      </p:pic>
      <p:pic>
        <p:nvPicPr>
          <p:cNvPr id="62" name="Picture 6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8513" y="4282906"/>
            <a:ext cx="1401050" cy="950691"/>
          </a:xfrm>
          <a:prstGeom prst="rect">
            <a:avLst/>
          </a:prstGeom>
        </p:spPr>
      </p:pic>
      <p:sp>
        <p:nvSpPr>
          <p:cNvPr id="29" name="TextBox 28"/>
          <p:cNvSpPr txBox="1"/>
          <p:nvPr/>
        </p:nvSpPr>
        <p:spPr>
          <a:xfrm>
            <a:off x="5781294" y="1334869"/>
            <a:ext cx="1898151" cy="646331"/>
          </a:xfrm>
          <a:prstGeom prst="rect">
            <a:avLst/>
          </a:prstGeom>
          <a:noFill/>
        </p:spPr>
        <p:txBody>
          <a:bodyPr wrap="square" rtlCol="0">
            <a:spAutoFit/>
          </a:bodyPr>
          <a:lstStyle/>
          <a:p>
            <a:pPr algn="ctr"/>
            <a:r>
              <a:rPr lang="en-US" b="1" dirty="0"/>
              <a:t>Population </a:t>
            </a:r>
          </a:p>
          <a:p>
            <a:pPr algn="ctr"/>
            <a:r>
              <a:rPr lang="en-US" b="1" dirty="0"/>
              <a:t>Growth</a:t>
            </a:r>
          </a:p>
        </p:txBody>
      </p:sp>
      <p:sp>
        <p:nvSpPr>
          <p:cNvPr id="33" name="TextBox 32"/>
          <p:cNvSpPr txBox="1"/>
          <p:nvPr/>
        </p:nvSpPr>
        <p:spPr>
          <a:xfrm>
            <a:off x="1196241" y="3667780"/>
            <a:ext cx="3070959" cy="523220"/>
          </a:xfrm>
          <a:prstGeom prst="rect">
            <a:avLst/>
          </a:prstGeom>
          <a:noFill/>
        </p:spPr>
        <p:txBody>
          <a:bodyPr wrap="square" rtlCol="0">
            <a:spAutoFit/>
          </a:bodyPr>
          <a:lstStyle/>
          <a:p>
            <a:r>
              <a:rPr lang="en-US" sz="2800" b="1" dirty="0"/>
              <a:t>Replacement Level </a:t>
            </a:r>
            <a:endParaRPr lang="en-US" sz="2800" b="1" dirty="0">
              <a:solidFill>
                <a:schemeClr val="tx2"/>
              </a:solidFill>
            </a:endParaRPr>
          </a:p>
        </p:txBody>
      </p:sp>
    </p:spTree>
    <p:extLst>
      <p:ext uri="{BB962C8B-B14F-4D97-AF65-F5344CB8AC3E}">
        <p14:creationId xmlns:p14="http://schemas.microsoft.com/office/powerpoint/2010/main" val="392480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6968"/>
            <a:ext cx="8229600" cy="1837332"/>
          </a:xfrm>
        </p:spPr>
        <p:txBody>
          <a:bodyPr>
            <a:noAutofit/>
          </a:bodyPr>
          <a:lstStyle/>
          <a:p>
            <a:br>
              <a:rPr lang="en-US" b="1" dirty="0">
                <a:solidFill>
                  <a:schemeClr val="tx2"/>
                </a:solidFill>
              </a:rPr>
            </a:br>
            <a:r>
              <a:rPr lang="en-US" b="1" dirty="0">
                <a:solidFill>
                  <a:schemeClr val="tx1"/>
                </a:solidFill>
              </a:rPr>
              <a:t>Fishing changes the size of the fish we see on the reef</a:t>
            </a:r>
          </a:p>
        </p:txBody>
      </p:sp>
    </p:spTree>
    <p:extLst>
      <p:ext uri="{BB962C8B-B14F-4D97-AF65-F5344CB8AC3E}">
        <p14:creationId xmlns:p14="http://schemas.microsoft.com/office/powerpoint/2010/main" val="174810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7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371600"/>
            <a:ext cx="9281933" cy="5486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06503" y="2270893"/>
            <a:ext cx="5221038" cy="3396482"/>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a:ext>
            </a:extLst>
          </a:blip>
          <a:stretch>
            <a:fillRect/>
          </a:stretch>
        </p:blipFill>
        <p:spPr>
          <a:xfrm>
            <a:off x="3106503" y="2286000"/>
            <a:ext cx="5221038" cy="33964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06503" y="3372960"/>
            <a:ext cx="5221038" cy="229441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58193" y="4046067"/>
            <a:ext cx="5221038" cy="1621307"/>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7075" y="5036334"/>
            <a:ext cx="3914775" cy="631039"/>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81207" y="5271484"/>
            <a:ext cx="3533893" cy="40062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859915" y="5497273"/>
            <a:ext cx="2145147" cy="174840"/>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889251" y="920789"/>
            <a:ext cx="1337640" cy="1004757"/>
          </a:xfrm>
          <a:prstGeom prst="rect">
            <a:avLst/>
          </a:prstGeom>
        </p:spPr>
      </p:pic>
      <p:grpSp>
        <p:nvGrpSpPr>
          <p:cNvPr id="3" name="Group 2"/>
          <p:cNvGrpSpPr/>
          <p:nvPr/>
        </p:nvGrpSpPr>
        <p:grpSpPr>
          <a:xfrm>
            <a:off x="3533432" y="920789"/>
            <a:ext cx="1827743" cy="1350104"/>
            <a:chOff x="3533432" y="920789"/>
            <a:chExt cx="1827743" cy="1350104"/>
          </a:xfrm>
        </p:grpSpPr>
        <p:pic>
          <p:nvPicPr>
            <p:cNvPr id="26" name="Picture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733800" y="920789"/>
              <a:ext cx="1627375" cy="1208370"/>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33432" y="1062523"/>
              <a:ext cx="1627375" cy="1208370"/>
            </a:xfrm>
            <a:prstGeom prst="rect">
              <a:avLst/>
            </a:prstGeom>
          </p:spPr>
        </p:pic>
      </p:grpSp>
      <p:grpSp>
        <p:nvGrpSpPr>
          <p:cNvPr id="35" name="Group 34"/>
          <p:cNvGrpSpPr/>
          <p:nvPr/>
        </p:nvGrpSpPr>
        <p:grpSpPr>
          <a:xfrm>
            <a:off x="5668712" y="157004"/>
            <a:ext cx="1838291" cy="1873542"/>
            <a:chOff x="5668712" y="157004"/>
            <a:chExt cx="1838291" cy="1873542"/>
          </a:xfrm>
        </p:grpSpPr>
        <p:pic>
          <p:nvPicPr>
            <p:cNvPr id="28" name="Picture 2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59934" y="157004"/>
              <a:ext cx="1347069" cy="1509704"/>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929313" y="334424"/>
              <a:ext cx="1347069" cy="1509704"/>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68712" y="520842"/>
              <a:ext cx="1347069" cy="1509704"/>
            </a:xfrm>
            <a:prstGeom prst="rect">
              <a:avLst/>
            </a:prstGeom>
          </p:spPr>
        </p:pic>
      </p:grpSp>
      <p:grpSp>
        <p:nvGrpSpPr>
          <p:cNvPr id="38" name="Group 37"/>
          <p:cNvGrpSpPr/>
          <p:nvPr/>
        </p:nvGrpSpPr>
        <p:grpSpPr>
          <a:xfrm>
            <a:off x="7848600" y="-60286"/>
            <a:ext cx="1938733" cy="1815704"/>
            <a:chOff x="7848600" y="-60286"/>
            <a:chExt cx="1938733" cy="1815704"/>
          </a:xfrm>
        </p:grpSpPr>
        <p:pic>
          <p:nvPicPr>
            <p:cNvPr id="34" name="Picture 3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79231" y="-60286"/>
              <a:ext cx="1508102" cy="1332284"/>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001000" y="204629"/>
              <a:ext cx="1508102" cy="1332284"/>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848600" y="423134"/>
              <a:ext cx="1508102" cy="1332284"/>
            </a:xfrm>
            <a:prstGeom prst="rect">
              <a:avLst/>
            </a:prstGeom>
          </p:spPr>
        </p:pic>
      </p:grpSp>
      <p:grpSp>
        <p:nvGrpSpPr>
          <p:cNvPr id="37" name="Group 36"/>
          <p:cNvGrpSpPr/>
          <p:nvPr/>
        </p:nvGrpSpPr>
        <p:grpSpPr>
          <a:xfrm>
            <a:off x="7316058" y="609552"/>
            <a:ext cx="1765534" cy="1519607"/>
            <a:chOff x="7316058" y="609552"/>
            <a:chExt cx="1765534" cy="1519607"/>
          </a:xfrm>
        </p:grpSpPr>
        <p:pic>
          <p:nvPicPr>
            <p:cNvPr id="32" name="Picture 3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573490" y="609552"/>
              <a:ext cx="1508102" cy="1332284"/>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16058" y="796875"/>
              <a:ext cx="1508102" cy="1332284"/>
            </a:xfrm>
            <a:prstGeom prst="rect">
              <a:avLst/>
            </a:prstGeom>
          </p:spPr>
        </p:pic>
      </p:grpSp>
      <p:cxnSp>
        <p:nvCxnSpPr>
          <p:cNvPr id="39" name="Straight Arrow Connector 38"/>
          <p:cNvCxnSpPr/>
          <p:nvPr/>
        </p:nvCxnSpPr>
        <p:spPr>
          <a:xfrm>
            <a:off x="4545841" y="3665296"/>
            <a:ext cx="0" cy="2002077"/>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143000" y="2057400"/>
            <a:ext cx="5867400" cy="830997"/>
          </a:xfrm>
          <a:prstGeom prst="rect">
            <a:avLst/>
          </a:prstGeom>
          <a:noFill/>
        </p:spPr>
        <p:txBody>
          <a:bodyPr wrap="square" rtlCol="0">
            <a:spAutoFit/>
          </a:bodyPr>
          <a:lstStyle/>
          <a:p>
            <a:pPr algn="ctr"/>
            <a:endParaRPr lang="en-US" sz="2400" b="1" dirty="0">
              <a:solidFill>
                <a:schemeClr val="tx2"/>
              </a:solidFill>
            </a:endParaRPr>
          </a:p>
          <a:p>
            <a:pPr algn="ctr"/>
            <a:r>
              <a:rPr lang="en-US" sz="2400" b="1" dirty="0"/>
              <a:t>Size of Maturity</a:t>
            </a:r>
          </a:p>
        </p:txBody>
      </p:sp>
      <p:pic>
        <p:nvPicPr>
          <p:cNvPr id="41" name="Picture 40"/>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4243917">
            <a:off x="3696915" y="2962115"/>
            <a:ext cx="1347319" cy="562409"/>
          </a:xfrm>
          <a:prstGeom prst="rect">
            <a:avLst/>
          </a:prstGeom>
        </p:spPr>
      </p:pic>
    </p:spTree>
    <p:extLst>
      <p:ext uri="{BB962C8B-B14F-4D97-AF65-F5344CB8AC3E}">
        <p14:creationId xmlns:p14="http://schemas.microsoft.com/office/powerpoint/2010/main" val="168839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anim calcmode="lin" valueType="num">
                                      <p:cBhvr>
                                        <p:cTn id="51" dur="1000" fill="hold"/>
                                        <p:tgtEl>
                                          <p:spTgt spid="35"/>
                                        </p:tgtEl>
                                        <p:attrNameLst>
                                          <p:attrName>ppt_x</p:attrName>
                                        </p:attrNameLst>
                                      </p:cBhvr>
                                      <p:tavLst>
                                        <p:tav tm="0">
                                          <p:val>
                                            <p:strVal val="#ppt_x"/>
                                          </p:val>
                                        </p:tav>
                                        <p:tav tm="100000">
                                          <p:val>
                                            <p:strVal val="#ppt_x"/>
                                          </p:val>
                                        </p:tav>
                                      </p:tavLst>
                                    </p:anim>
                                    <p:anim calcmode="lin" valueType="num">
                                      <p:cBhvr>
                                        <p:cTn id="5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42"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42" presetClass="entr" presetSubtype="0"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fade">
                                      <p:cBhvr>
                                        <p:cTn id="78" dur="1000"/>
                                        <p:tgtEl>
                                          <p:spTgt spid="38"/>
                                        </p:tgtEl>
                                      </p:cBhvr>
                                    </p:animEffect>
                                    <p:anim calcmode="lin" valueType="num">
                                      <p:cBhvr>
                                        <p:cTn id="79" dur="1000" fill="hold"/>
                                        <p:tgtEl>
                                          <p:spTgt spid="38"/>
                                        </p:tgtEl>
                                        <p:attrNameLst>
                                          <p:attrName>ppt_x</p:attrName>
                                        </p:attrNameLst>
                                      </p:cBhvr>
                                      <p:tavLst>
                                        <p:tav tm="0">
                                          <p:val>
                                            <p:strVal val="#ppt_x"/>
                                          </p:val>
                                        </p:tav>
                                        <p:tav tm="100000">
                                          <p:val>
                                            <p:strVal val="#ppt_x"/>
                                          </p:val>
                                        </p:tav>
                                      </p:tavLst>
                                    </p:anim>
                                    <p:anim calcmode="lin" valueType="num">
                                      <p:cBhvr>
                                        <p:cTn id="8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7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371600"/>
            <a:ext cx="9281933" cy="54864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3106503" y="2270893"/>
            <a:ext cx="5221038" cy="339648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33199" y="4935101"/>
            <a:ext cx="4572205" cy="737012"/>
          </a:xfrm>
          <a:prstGeom prst="rect">
            <a:avLst/>
          </a:prstGeom>
        </p:spPr>
      </p:pic>
      <p:sp>
        <p:nvSpPr>
          <p:cNvPr id="8" name="Title 1"/>
          <p:cNvSpPr txBox="1">
            <a:spLocks/>
          </p:cNvSpPr>
          <p:nvPr/>
        </p:nvSpPr>
        <p:spPr>
          <a:xfrm>
            <a:off x="474920" y="308238"/>
            <a:ext cx="8229600" cy="184083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3600" b="1" baseline="0" dirty="0">
              <a:latin typeface="+mj-lt"/>
              <a:ea typeface="+mj-ea"/>
              <a:cs typeface="+mj-cs"/>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43200" y="940700"/>
            <a:ext cx="1627375" cy="120837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43725" y="381000"/>
            <a:ext cx="1347069" cy="1509704"/>
          </a:xfrm>
          <a:prstGeom prst="rect">
            <a:avLst/>
          </a:prstGeom>
        </p:spPr>
      </p:pic>
      <p:sp>
        <p:nvSpPr>
          <p:cNvPr id="13" name="Content Placeholder 2"/>
          <p:cNvSpPr>
            <a:spLocks noGrp="1"/>
          </p:cNvSpPr>
          <p:nvPr>
            <p:ph idx="1"/>
          </p:nvPr>
        </p:nvSpPr>
        <p:spPr>
          <a:xfrm>
            <a:off x="5562600" y="3306891"/>
            <a:ext cx="3370497" cy="884109"/>
          </a:xfrm>
        </p:spPr>
        <p:txBody>
          <a:bodyPr>
            <a:normAutofit/>
          </a:bodyPr>
          <a:lstStyle/>
          <a:p>
            <a:pPr marL="0" indent="0" algn="ctr">
              <a:buNone/>
            </a:pPr>
            <a:r>
              <a:rPr lang="en-AU" b="1" dirty="0">
                <a:solidFill>
                  <a:schemeClr val="tx2"/>
                </a:solidFill>
              </a:rPr>
              <a:t>20% Spawning</a:t>
            </a:r>
          </a:p>
        </p:txBody>
      </p:sp>
      <p:cxnSp>
        <p:nvCxnSpPr>
          <p:cNvPr id="16" name="Straight Arrow Connector 15"/>
          <p:cNvCxnSpPr/>
          <p:nvPr/>
        </p:nvCxnSpPr>
        <p:spPr>
          <a:xfrm>
            <a:off x="4545841" y="3665296"/>
            <a:ext cx="0" cy="2002077"/>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143000" y="2057400"/>
            <a:ext cx="5867400" cy="830997"/>
          </a:xfrm>
          <a:prstGeom prst="rect">
            <a:avLst/>
          </a:prstGeom>
          <a:noFill/>
        </p:spPr>
        <p:txBody>
          <a:bodyPr wrap="square" rtlCol="0">
            <a:spAutoFit/>
          </a:bodyPr>
          <a:lstStyle/>
          <a:p>
            <a:pPr algn="ctr"/>
            <a:endParaRPr lang="en-US" sz="2400" b="1" dirty="0">
              <a:solidFill>
                <a:schemeClr val="tx2"/>
              </a:solidFill>
            </a:endParaRPr>
          </a:p>
          <a:p>
            <a:pPr algn="ctr"/>
            <a:r>
              <a:rPr lang="en-US" sz="2400" b="1" dirty="0"/>
              <a:t>Size of Maturity</a:t>
            </a:r>
          </a:p>
        </p:txBody>
      </p:sp>
      <p:pic>
        <p:nvPicPr>
          <p:cNvPr id="18" name="Picture 1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702088">
            <a:off x="5071169" y="4232572"/>
            <a:ext cx="1554480" cy="436881"/>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4243917">
            <a:off x="3696915" y="2962115"/>
            <a:ext cx="1347319" cy="562409"/>
          </a:xfrm>
          <a:prstGeom prst="rect">
            <a:avLst/>
          </a:prstGeom>
        </p:spPr>
      </p:pic>
    </p:spTree>
    <p:extLst>
      <p:ext uri="{BB962C8B-B14F-4D97-AF65-F5344CB8AC3E}">
        <p14:creationId xmlns:p14="http://schemas.microsoft.com/office/powerpoint/2010/main" val="17963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a:solidFill>
                  <a:schemeClr val="tx1"/>
                </a:solidFill>
              </a:rPr>
              <a:t>Question &amp; Answers</a:t>
            </a:r>
          </a:p>
        </p:txBody>
      </p:sp>
    </p:spTree>
    <p:extLst>
      <p:ext uri="{BB962C8B-B14F-4D97-AF65-F5344CB8AC3E}">
        <p14:creationId xmlns:p14="http://schemas.microsoft.com/office/powerpoint/2010/main" val="26548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normAutofit fontScale="90000"/>
          </a:bodyPr>
          <a:lstStyle/>
          <a:p>
            <a:r>
              <a:rPr lang="en-US" dirty="0">
                <a:solidFill>
                  <a:schemeClr val="tx1"/>
                </a:solidFill>
              </a:rPr>
              <a:t>Community Science </a:t>
            </a:r>
            <a:br>
              <a:rPr lang="en-US" dirty="0">
                <a:solidFill>
                  <a:schemeClr val="tx1"/>
                </a:solidFill>
              </a:rPr>
            </a:br>
            <a:r>
              <a:rPr lang="en-US" dirty="0">
                <a:solidFill>
                  <a:schemeClr val="tx1"/>
                </a:solidFill>
              </a:rPr>
              <a:t>Data Gathering</a:t>
            </a:r>
          </a:p>
        </p:txBody>
      </p:sp>
    </p:spTree>
    <p:extLst>
      <p:ext uri="{BB962C8B-B14F-4D97-AF65-F5344CB8AC3E}">
        <p14:creationId xmlns:p14="http://schemas.microsoft.com/office/powerpoint/2010/main" val="24933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7748" y="546652"/>
            <a:ext cx="4025348" cy="58839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60841" y="546652"/>
            <a:ext cx="4097407" cy="5883965"/>
          </a:xfrm>
          <a:prstGeom prst="rect">
            <a:avLst/>
          </a:prstGeom>
        </p:spPr>
      </p:pic>
    </p:spTree>
    <p:extLst>
      <p:ext uri="{BB962C8B-B14F-4D97-AF65-F5344CB8AC3E}">
        <p14:creationId xmlns:p14="http://schemas.microsoft.com/office/powerpoint/2010/main" val="332559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500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4347" y="141962"/>
            <a:ext cx="8229600" cy="5715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noProof="0" dirty="0">
              <a:ln>
                <a:noFill/>
              </a:ln>
              <a:solidFill>
                <a:schemeClr val="tx2"/>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a:ln>
                  <a:noFill/>
                </a:ln>
                <a:solidFill>
                  <a:schemeClr val="tx2"/>
                </a:solidFill>
                <a:effectLst/>
                <a:uLnTx/>
                <a:uFillTx/>
                <a:latin typeface="+mj-lt"/>
                <a:ea typeface="+mj-ea"/>
                <a:cs typeface="+mj-cs"/>
              </a:rPr>
              <a:t>Set Size data:</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a:ln>
                  <a:noFill/>
                </a:ln>
                <a:solidFill>
                  <a:schemeClr val="tx2"/>
                </a:solidFill>
                <a:effectLst/>
                <a:uLnTx/>
                <a:uFillTx/>
                <a:latin typeface="+mj-lt"/>
                <a:ea typeface="+mj-ea"/>
                <a:cs typeface="+mj-cs"/>
              </a:rPr>
              <a:t>What we need to know</a:t>
            </a:r>
            <a:endParaRPr lang="en-US" sz="3600" b="1" dirty="0">
              <a:solidFill>
                <a:schemeClr val="tx2"/>
              </a:solidFill>
              <a:latin typeface="+mj-lt"/>
              <a:ea typeface="+mj-ea"/>
              <a:cs typeface="+mj-cs"/>
            </a:endParaRPr>
          </a:p>
        </p:txBody>
      </p:sp>
      <p:grpSp>
        <p:nvGrpSpPr>
          <p:cNvPr id="8" name="Group 7"/>
          <p:cNvGrpSpPr/>
          <p:nvPr/>
        </p:nvGrpSpPr>
        <p:grpSpPr>
          <a:xfrm>
            <a:off x="467117" y="1600011"/>
            <a:ext cx="3203183" cy="5018295"/>
            <a:chOff x="467117" y="1524000"/>
            <a:chExt cx="3203183" cy="5018295"/>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117" y="2047220"/>
              <a:ext cx="3203183" cy="4495075"/>
            </a:xfrm>
            <a:prstGeom prst="rect">
              <a:avLst/>
            </a:prstGeom>
          </p:spPr>
        </p:pic>
        <p:sp>
          <p:nvSpPr>
            <p:cNvPr id="5" name="Rectangle 4"/>
            <p:cNvSpPr/>
            <p:nvPr/>
          </p:nvSpPr>
          <p:spPr>
            <a:xfrm>
              <a:off x="976646" y="1524000"/>
              <a:ext cx="2184124" cy="523220"/>
            </a:xfrm>
            <a:prstGeom prst="rect">
              <a:avLst/>
            </a:prstGeom>
          </p:spPr>
          <p:txBody>
            <a:bodyPr wrap="none">
              <a:spAutoFit/>
            </a:bodyPr>
            <a:lstStyle/>
            <a:p>
              <a:pPr>
                <a:spcBef>
                  <a:spcPct val="0"/>
                </a:spcBef>
                <a:defRPr/>
              </a:pPr>
              <a:r>
                <a:rPr lang="en-US" sz="2800" b="1" dirty="0">
                  <a:solidFill>
                    <a:schemeClr val="tx2"/>
                  </a:solidFill>
                </a:rPr>
                <a:t>Catch lengths</a:t>
              </a:r>
            </a:p>
          </p:txBody>
        </p:sp>
      </p:grpSp>
      <p:grpSp>
        <p:nvGrpSpPr>
          <p:cNvPr id="9" name="Group 8"/>
          <p:cNvGrpSpPr/>
          <p:nvPr/>
        </p:nvGrpSpPr>
        <p:grpSpPr>
          <a:xfrm>
            <a:off x="4222264" y="1600200"/>
            <a:ext cx="4918604" cy="4222541"/>
            <a:chOff x="4225396" y="1371600"/>
            <a:chExt cx="4918604" cy="4222541"/>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5396" y="1905189"/>
              <a:ext cx="4918604" cy="3688952"/>
            </a:xfrm>
            <a:prstGeom prst="rect">
              <a:avLst/>
            </a:prstGeom>
          </p:spPr>
        </p:pic>
        <p:sp>
          <p:nvSpPr>
            <p:cNvPr id="7" name="TextBox 6"/>
            <p:cNvSpPr txBox="1"/>
            <p:nvPr/>
          </p:nvSpPr>
          <p:spPr>
            <a:xfrm>
              <a:off x="4703498" y="1371600"/>
              <a:ext cx="3962400" cy="523220"/>
            </a:xfrm>
            <a:prstGeom prst="rect">
              <a:avLst/>
            </a:prstGeom>
            <a:noFill/>
          </p:spPr>
          <p:txBody>
            <a:bodyPr wrap="square" rtlCol="0">
              <a:spAutoFit/>
            </a:bodyPr>
            <a:lstStyle/>
            <a:p>
              <a:pPr>
                <a:spcBef>
                  <a:spcPct val="0"/>
                </a:spcBef>
                <a:defRPr/>
              </a:pPr>
              <a:r>
                <a:rPr lang="en-US" sz="2800" b="1" dirty="0">
                  <a:solidFill>
                    <a:schemeClr val="tx2"/>
                  </a:solidFill>
                </a:rPr>
                <a:t>Size of Maturity </a:t>
              </a:r>
            </a:p>
          </p:txBody>
        </p:sp>
      </p:grpSp>
    </p:spTree>
    <p:extLst>
      <p:ext uri="{BB962C8B-B14F-4D97-AF65-F5344CB8AC3E}">
        <p14:creationId xmlns:p14="http://schemas.microsoft.com/office/powerpoint/2010/main" val="328009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5999" y="119062"/>
            <a:ext cx="7521597" cy="1077218"/>
          </a:xfrm>
          <a:prstGeom prst="rect">
            <a:avLst/>
          </a:prstGeom>
          <a:noFill/>
        </p:spPr>
        <p:txBody>
          <a:bodyPr wrap="square" rtlCol="0">
            <a:spAutoFit/>
          </a:bodyPr>
          <a:lstStyle/>
          <a:p>
            <a:pPr algn="ctr"/>
            <a:r>
              <a:rPr lang="en-US" sz="3200" b="1" dirty="0">
                <a:solidFill>
                  <a:schemeClr val="tx2"/>
                </a:solidFill>
              </a:rPr>
              <a:t>Measuring the Length of Fish:</a:t>
            </a:r>
          </a:p>
          <a:p>
            <a:pPr algn="ctr"/>
            <a:r>
              <a:rPr lang="en-US" sz="3200" b="1" dirty="0">
                <a:solidFill>
                  <a:schemeClr val="tx2"/>
                </a:solidFill>
              </a:rPr>
              <a:t>Measure along the Middle of Fish</a:t>
            </a:r>
          </a:p>
        </p:txBody>
      </p:sp>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bwMode="auto">
          <a:xfrm>
            <a:off x="2019300" y="1508507"/>
            <a:ext cx="5260548" cy="2046354"/>
          </a:xfrm>
          <a:prstGeom prst="rect">
            <a:avLst/>
          </a:prstGeom>
          <a:noFill/>
          <a:ln w="9525">
            <a:noFill/>
            <a:miter lim="800000"/>
            <a:headEnd/>
            <a:tailEnd/>
          </a:ln>
        </p:spPr>
      </p:pic>
      <p:cxnSp>
        <p:nvCxnSpPr>
          <p:cNvPr id="6" name="Straight Arrow Connector 5"/>
          <p:cNvCxnSpPr/>
          <p:nvPr/>
        </p:nvCxnSpPr>
        <p:spPr>
          <a:xfrm>
            <a:off x="2146300" y="2531684"/>
            <a:ext cx="5016500" cy="0"/>
          </a:xfrm>
          <a:prstGeom prst="straightConnector1">
            <a:avLst/>
          </a:prstGeom>
          <a:ln w="50800">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9"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12546" y="3657600"/>
            <a:ext cx="4874054" cy="3247076"/>
          </a:xfrm>
          <a:prstGeom prst="rect">
            <a:avLst/>
          </a:prstGeom>
        </p:spPr>
      </p:pic>
      <p:cxnSp>
        <p:nvCxnSpPr>
          <p:cNvPr id="10" name="Straight Arrow Connector 9"/>
          <p:cNvCxnSpPr/>
          <p:nvPr/>
        </p:nvCxnSpPr>
        <p:spPr>
          <a:xfrm>
            <a:off x="2378363" y="5329120"/>
            <a:ext cx="4327237" cy="1588"/>
          </a:xfrm>
          <a:prstGeom prst="straightConnector1">
            <a:avLst/>
          </a:prstGeom>
          <a:ln w="50800">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572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846" y="330746"/>
            <a:ext cx="8373457" cy="5509200"/>
          </a:xfrm>
          <a:prstGeom prst="rect">
            <a:avLst/>
          </a:prstGeom>
          <a:noFill/>
        </p:spPr>
        <p:txBody>
          <a:bodyPr wrap="square" rtlCol="0">
            <a:spAutoFit/>
          </a:bodyPr>
          <a:lstStyle/>
          <a:p>
            <a:pPr algn="ctr"/>
            <a:r>
              <a:rPr lang="en-US" sz="3200" b="1" dirty="0"/>
              <a:t>Rules for Measuring the Length of fish.</a:t>
            </a:r>
          </a:p>
          <a:p>
            <a:endParaRPr lang="en-US" sz="2000" b="1" dirty="0"/>
          </a:p>
          <a:p>
            <a:r>
              <a:rPr lang="en-US" sz="2000" b="1" dirty="0"/>
              <a:t>Measure down the middle of the side of the fish from tip of snout to tip of the middle of the tail.</a:t>
            </a:r>
          </a:p>
          <a:p>
            <a:endParaRPr lang="en-US" sz="2000" b="1" dirty="0"/>
          </a:p>
          <a:p>
            <a:r>
              <a:rPr lang="en-US" sz="2000" b="1" dirty="0"/>
              <a:t>It is not necessary to measure every species on the list, so choose which species you intend to measure.</a:t>
            </a:r>
          </a:p>
          <a:p>
            <a:endParaRPr lang="en-US" sz="2000" b="1" dirty="0"/>
          </a:p>
          <a:p>
            <a:r>
              <a:rPr lang="en-US" sz="2000" b="1" dirty="0"/>
              <a:t>It is not necessary to measure the length of the chosen types of fish in every catch.</a:t>
            </a:r>
          </a:p>
          <a:p>
            <a:endParaRPr lang="en-US" sz="2000" b="1" dirty="0"/>
          </a:p>
          <a:p>
            <a:r>
              <a:rPr lang="en-US" sz="2000" b="1" dirty="0"/>
              <a:t>But ….when you choose to measure fish of a type from a catch, you must finish measuring every one of the chosen type from the catch you have chosen to measure.</a:t>
            </a:r>
          </a:p>
          <a:p>
            <a:endParaRPr lang="en-US" sz="2000" b="1" dirty="0"/>
          </a:p>
          <a:p>
            <a:r>
              <a:rPr lang="en-US" sz="2000" b="1" dirty="0"/>
              <a:t>Do not choose only some of the selected type of fish to measure because you will Unconsciously choose only some size of fish.</a:t>
            </a:r>
          </a:p>
        </p:txBody>
      </p:sp>
    </p:spTree>
    <p:extLst>
      <p:ext uri="{BB962C8B-B14F-4D97-AF65-F5344CB8AC3E}">
        <p14:creationId xmlns:p14="http://schemas.microsoft.com/office/powerpoint/2010/main" val="243752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6888" y="111872"/>
            <a:ext cx="2989425" cy="584776"/>
          </a:xfrm>
          <a:prstGeom prst="rect">
            <a:avLst/>
          </a:prstGeom>
          <a:noFill/>
        </p:spPr>
        <p:txBody>
          <a:bodyPr wrap="square" rtlCol="0">
            <a:spAutoFit/>
          </a:bodyPr>
          <a:lstStyle/>
          <a:p>
            <a:r>
              <a:rPr lang="en-US" sz="3200" b="1" dirty="0">
                <a:solidFill>
                  <a:schemeClr val="tx2"/>
                </a:solidFill>
              </a:rPr>
              <a:t>Size of Maturity</a:t>
            </a:r>
          </a:p>
        </p:txBody>
      </p:sp>
      <p:grpSp>
        <p:nvGrpSpPr>
          <p:cNvPr id="18" name="Group 17"/>
          <p:cNvGrpSpPr/>
          <p:nvPr/>
        </p:nvGrpSpPr>
        <p:grpSpPr>
          <a:xfrm>
            <a:off x="715089" y="760972"/>
            <a:ext cx="1663747" cy="5853930"/>
            <a:chOff x="715089" y="760972"/>
            <a:chExt cx="1663747" cy="5853930"/>
          </a:xfrm>
        </p:grpSpPr>
        <p:pic>
          <p:nvPicPr>
            <p:cNvPr id="4" name="Picture 3"/>
            <p:cNvPicPr/>
            <p:nvPr/>
          </p:nvPicPr>
          <p:blipFill rotWithShape="1">
            <a:blip r:embed="rId3" cstate="print">
              <a:extLst>
                <a:ext uri="{28A0092B-C50C-407E-A947-70E740481C1C}">
                  <a14:useLocalDpi xmlns:a14="http://schemas.microsoft.com/office/drawing/2010/main"/>
                </a:ext>
              </a:extLst>
            </a:blip>
            <a:srcRect/>
            <a:stretch/>
          </p:blipFill>
          <p:spPr bwMode="auto">
            <a:xfrm>
              <a:off x="715090" y="1161082"/>
              <a:ext cx="1663746" cy="1854906"/>
            </a:xfrm>
            <a:prstGeom prst="rect">
              <a:avLst/>
            </a:prstGeom>
            <a:noFill/>
            <a:ln>
              <a:noFill/>
            </a:ln>
            <a:extLst>
              <a:ext uri="{53640926-AAD7-44d8-BBD7-CCE9431645EC}">
                <a14:shadowObscured xmlns:a14="http://schemas.microsoft.com/office/drawing/2010/main" xmlns=""/>
              </a:ext>
            </a:extLst>
          </p:spPr>
        </p:pic>
        <p:pic>
          <p:nvPicPr>
            <p:cNvPr id="5" name="Picture 4"/>
            <p:cNvPicPr/>
            <p:nvPr/>
          </p:nvPicPr>
          <p:blipFill rotWithShape="1">
            <a:blip r:embed="rId4" cstate="print">
              <a:extLst>
                <a:ext uri="{28A0092B-C50C-407E-A947-70E740481C1C}">
                  <a14:useLocalDpi xmlns:a14="http://schemas.microsoft.com/office/drawing/2010/main"/>
                </a:ext>
              </a:extLst>
            </a:blip>
            <a:srcRect/>
            <a:stretch/>
          </p:blipFill>
          <p:spPr bwMode="auto">
            <a:xfrm>
              <a:off x="715089" y="5010810"/>
              <a:ext cx="1663747" cy="1604092"/>
            </a:xfrm>
            <a:prstGeom prst="rect">
              <a:avLst/>
            </a:prstGeom>
            <a:noFill/>
            <a:ln>
              <a:noFill/>
            </a:ln>
          </p:spPr>
        </p:pic>
        <p:pic>
          <p:nvPicPr>
            <p:cNvPr id="12" name="Picture 1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5089" y="3080314"/>
              <a:ext cx="1663746" cy="1835657"/>
            </a:xfrm>
            <a:prstGeom prst="rect">
              <a:avLst/>
            </a:prstGeom>
            <a:noFill/>
            <a:ln>
              <a:noFill/>
            </a:ln>
          </p:spPr>
        </p:pic>
        <p:sp>
          <p:nvSpPr>
            <p:cNvPr id="13" name="TextBox 12"/>
            <p:cNvSpPr txBox="1"/>
            <p:nvPr/>
          </p:nvSpPr>
          <p:spPr>
            <a:xfrm>
              <a:off x="853217" y="760972"/>
              <a:ext cx="1388962" cy="400110"/>
            </a:xfrm>
            <a:prstGeom prst="rect">
              <a:avLst/>
            </a:prstGeom>
            <a:noFill/>
          </p:spPr>
          <p:txBody>
            <a:bodyPr wrap="square" rtlCol="0">
              <a:spAutoFit/>
            </a:bodyPr>
            <a:lstStyle/>
            <a:p>
              <a:r>
                <a:rPr lang="en-US" sz="2000" b="1" dirty="0">
                  <a:solidFill>
                    <a:schemeClr val="tx2"/>
                  </a:solidFill>
                </a:rPr>
                <a:t>Immature</a:t>
              </a:r>
            </a:p>
          </p:txBody>
        </p:sp>
      </p:grpSp>
      <p:grpSp>
        <p:nvGrpSpPr>
          <p:cNvPr id="17" name="Group 16"/>
          <p:cNvGrpSpPr/>
          <p:nvPr/>
        </p:nvGrpSpPr>
        <p:grpSpPr>
          <a:xfrm>
            <a:off x="3801069" y="760972"/>
            <a:ext cx="1824725" cy="5782475"/>
            <a:chOff x="3801069" y="760972"/>
            <a:chExt cx="1824725" cy="5782475"/>
          </a:xfrm>
        </p:grpSpPr>
        <p:pic>
          <p:nvPicPr>
            <p:cNvPr id="6" name="Picture 5"/>
            <p:cNvPicPr/>
            <p:nvPr/>
          </p:nvPicPr>
          <p:blipFill rotWithShape="1">
            <a:blip r:embed="rId6" cstate="screen">
              <a:extLst>
                <a:ext uri="{28A0092B-C50C-407E-A947-70E740481C1C}">
                  <a14:useLocalDpi xmlns:a14="http://schemas.microsoft.com/office/drawing/2010/main"/>
                </a:ext>
              </a:extLst>
            </a:blip>
            <a:srcRect/>
            <a:stretch/>
          </p:blipFill>
          <p:spPr bwMode="auto">
            <a:xfrm>
              <a:off x="3801070" y="1191832"/>
              <a:ext cx="1824724" cy="1639345"/>
            </a:xfrm>
            <a:prstGeom prst="rect">
              <a:avLst/>
            </a:prstGeom>
            <a:noFill/>
            <a:ln>
              <a:noFill/>
            </a:ln>
            <a:extLst>
              <a:ext uri="{53640926-AAD7-44d8-BBD7-CCE9431645EC}">
                <a14:shadowObscured xmlns:a14="http://schemas.microsoft.com/office/drawing/2010/main" xmlns=""/>
              </a:ext>
            </a:extLst>
          </p:spPr>
        </p:pic>
        <p:pic>
          <p:nvPicPr>
            <p:cNvPr id="8" name="Picture 7"/>
            <p:cNvPicPr/>
            <p:nvPr/>
          </p:nvPicPr>
          <p:blipFill rotWithShape="1">
            <a:blip r:embed="rId7" cstate="print">
              <a:extLst>
                <a:ext uri="{28A0092B-C50C-407E-A947-70E740481C1C}">
                  <a14:useLocalDpi xmlns:a14="http://schemas.microsoft.com/office/drawing/2010/main"/>
                </a:ext>
              </a:extLst>
            </a:blip>
            <a:srcRect b="-2"/>
            <a:stretch/>
          </p:blipFill>
          <p:spPr bwMode="auto">
            <a:xfrm>
              <a:off x="3801069" y="3013108"/>
              <a:ext cx="1824725" cy="1556134"/>
            </a:xfrm>
            <a:prstGeom prst="rect">
              <a:avLst/>
            </a:prstGeom>
            <a:noFill/>
            <a:ln>
              <a:noFill/>
            </a:ln>
          </p:spPr>
        </p:pic>
        <p:pic>
          <p:nvPicPr>
            <p:cNvPr id="11" name="Picture 10"/>
            <p:cNvPicPr/>
            <p:nvPr/>
          </p:nvPicPr>
          <p:blipFill rotWithShape="1">
            <a:blip r:embed="rId8" cstate="print">
              <a:extLst>
                <a:ext uri="{28A0092B-C50C-407E-A947-70E740481C1C}">
                  <a14:useLocalDpi xmlns:a14="http://schemas.microsoft.com/office/drawing/2010/main"/>
                </a:ext>
              </a:extLst>
            </a:blip>
            <a:srcRect t="-1" b="-1"/>
            <a:stretch/>
          </p:blipFill>
          <p:spPr bwMode="auto">
            <a:xfrm>
              <a:off x="3801069" y="4683351"/>
              <a:ext cx="1824725" cy="1860096"/>
            </a:xfrm>
            <a:prstGeom prst="rect">
              <a:avLst/>
            </a:prstGeom>
            <a:noFill/>
            <a:ln>
              <a:noFill/>
            </a:ln>
            <a:extLst>
              <a:ext uri="{53640926-AAD7-44d8-BBD7-CCE9431645EC}">
                <a14:shadowObscured xmlns:a14="http://schemas.microsoft.com/office/drawing/2010/main" xmlns=""/>
              </a:ext>
            </a:extLst>
          </p:spPr>
        </p:pic>
        <p:sp>
          <p:nvSpPr>
            <p:cNvPr id="14" name="TextBox 13"/>
            <p:cNvSpPr txBox="1"/>
            <p:nvPr/>
          </p:nvSpPr>
          <p:spPr>
            <a:xfrm>
              <a:off x="3801070" y="760972"/>
              <a:ext cx="1824724" cy="400110"/>
            </a:xfrm>
            <a:prstGeom prst="rect">
              <a:avLst/>
            </a:prstGeom>
            <a:noFill/>
          </p:spPr>
          <p:txBody>
            <a:bodyPr wrap="square" rtlCol="0">
              <a:spAutoFit/>
            </a:bodyPr>
            <a:lstStyle/>
            <a:p>
              <a:r>
                <a:rPr lang="en-US" sz="2000" b="1" dirty="0">
                  <a:solidFill>
                    <a:schemeClr val="tx2"/>
                  </a:solidFill>
                </a:rPr>
                <a:t>Mature Male</a:t>
              </a:r>
            </a:p>
          </p:txBody>
        </p:sp>
      </p:grpSp>
      <p:grpSp>
        <p:nvGrpSpPr>
          <p:cNvPr id="19" name="Group 18"/>
          <p:cNvGrpSpPr/>
          <p:nvPr/>
        </p:nvGrpSpPr>
        <p:grpSpPr>
          <a:xfrm>
            <a:off x="6726248" y="760972"/>
            <a:ext cx="2060580" cy="5782475"/>
            <a:chOff x="6726248" y="760972"/>
            <a:chExt cx="2060580" cy="5782475"/>
          </a:xfrm>
        </p:grpSpPr>
        <p:pic>
          <p:nvPicPr>
            <p:cNvPr id="7" name="Picture 6"/>
            <p:cNvPicPr/>
            <p:nvPr/>
          </p:nvPicPr>
          <p:blipFill rotWithShape="1">
            <a:blip r:embed="rId9" cstate="screen">
              <a:extLst>
                <a:ext uri="{28A0092B-C50C-407E-A947-70E740481C1C}">
                  <a14:useLocalDpi xmlns:a14="http://schemas.microsoft.com/office/drawing/2010/main"/>
                </a:ext>
              </a:extLst>
            </a:blip>
            <a:srcRect/>
            <a:stretch/>
          </p:blipFill>
          <p:spPr bwMode="auto">
            <a:xfrm>
              <a:off x="6728011" y="1191832"/>
              <a:ext cx="2058817" cy="1533506"/>
            </a:xfrm>
            <a:prstGeom prst="rect">
              <a:avLst/>
            </a:prstGeom>
            <a:noFill/>
            <a:ln>
              <a:noFill/>
            </a:ln>
            <a:extLst>
              <a:ext uri="{53640926-AAD7-44d8-BBD7-CCE9431645EC}">
                <a14:shadowObscured xmlns:a14="http://schemas.microsoft.com/office/drawing/2010/main" xmlns=""/>
              </a:ext>
            </a:extLst>
          </p:spPr>
        </p:pic>
        <p:pic>
          <p:nvPicPr>
            <p:cNvPr id="9" name="Picture 8"/>
            <p:cNvPicPr/>
            <p:nvPr/>
          </p:nvPicPr>
          <p:blipFill rotWithShape="1">
            <a:blip r:embed="rId10" cstate="screen">
              <a:extLst>
                <a:ext uri="{28A0092B-C50C-407E-A947-70E740481C1C}">
                  <a14:useLocalDpi xmlns:a14="http://schemas.microsoft.com/office/drawing/2010/main"/>
                </a:ext>
              </a:extLst>
            </a:blip>
            <a:srcRect/>
            <a:stretch/>
          </p:blipFill>
          <p:spPr bwMode="auto">
            <a:xfrm>
              <a:off x="6726248" y="2831177"/>
              <a:ext cx="2060580" cy="1738065"/>
            </a:xfrm>
            <a:prstGeom prst="rect">
              <a:avLst/>
            </a:prstGeom>
            <a:noFill/>
            <a:ln>
              <a:noFill/>
            </a:ln>
            <a:extLst>
              <a:ext uri="{53640926-AAD7-44d8-BBD7-CCE9431645EC}">
                <a14:shadowObscured xmlns:a14="http://schemas.microsoft.com/office/drawing/2010/main" xmlns=""/>
              </a:ext>
            </a:extLst>
          </p:spPr>
        </p:pic>
        <p:pic>
          <p:nvPicPr>
            <p:cNvPr id="10" name="Picture 9"/>
            <p:cNvPicPr/>
            <p:nvPr/>
          </p:nvPicPr>
          <p:blipFill rotWithShape="1">
            <a:blip r:embed="rId11" cstate="print">
              <a:extLst>
                <a:ext uri="{28A0092B-C50C-407E-A947-70E740481C1C}">
                  <a14:useLocalDpi xmlns:a14="http://schemas.microsoft.com/office/drawing/2010/main"/>
                </a:ext>
              </a:extLst>
            </a:blip>
            <a:srcRect/>
            <a:stretch/>
          </p:blipFill>
          <p:spPr bwMode="auto">
            <a:xfrm>
              <a:off x="6728011" y="4683351"/>
              <a:ext cx="2058817" cy="1860096"/>
            </a:xfrm>
            <a:prstGeom prst="rect">
              <a:avLst/>
            </a:prstGeom>
            <a:noFill/>
            <a:ln>
              <a:noFill/>
            </a:ln>
            <a:extLst>
              <a:ext uri="{53640926-AAD7-44d8-BBD7-CCE9431645EC}">
                <a14:shadowObscured xmlns:a14="http://schemas.microsoft.com/office/drawing/2010/main" xmlns=""/>
              </a:ext>
            </a:extLst>
          </p:spPr>
        </p:pic>
        <p:sp>
          <p:nvSpPr>
            <p:cNvPr id="15" name="TextBox 14"/>
            <p:cNvSpPr txBox="1"/>
            <p:nvPr/>
          </p:nvSpPr>
          <p:spPr>
            <a:xfrm>
              <a:off x="6844176" y="760972"/>
              <a:ext cx="1824724" cy="400110"/>
            </a:xfrm>
            <a:prstGeom prst="rect">
              <a:avLst/>
            </a:prstGeom>
            <a:noFill/>
          </p:spPr>
          <p:txBody>
            <a:bodyPr wrap="square" rtlCol="0">
              <a:spAutoFit/>
            </a:bodyPr>
            <a:lstStyle/>
            <a:p>
              <a:r>
                <a:rPr lang="en-US" sz="2000" b="1" dirty="0">
                  <a:solidFill>
                    <a:schemeClr val="tx2"/>
                  </a:solidFill>
                </a:rPr>
                <a:t>Mature Female</a:t>
              </a:r>
            </a:p>
          </p:txBody>
        </p:sp>
      </p:grpSp>
    </p:spTree>
    <p:extLst>
      <p:ext uri="{BB962C8B-B14F-4D97-AF65-F5344CB8AC3E}">
        <p14:creationId xmlns:p14="http://schemas.microsoft.com/office/powerpoint/2010/main" val="293818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846" y="330746"/>
            <a:ext cx="8373457" cy="6124754"/>
          </a:xfrm>
          <a:prstGeom prst="rect">
            <a:avLst/>
          </a:prstGeom>
          <a:noFill/>
        </p:spPr>
        <p:txBody>
          <a:bodyPr wrap="square" rtlCol="0">
            <a:spAutoFit/>
          </a:bodyPr>
          <a:lstStyle/>
          <a:p>
            <a:pPr algn="ctr"/>
            <a:r>
              <a:rPr lang="en-US" sz="3200" b="1" dirty="0"/>
              <a:t>Rules for </a:t>
            </a:r>
            <a:r>
              <a:rPr lang="en-US" sz="3200" b="1" dirty="0" err="1"/>
              <a:t>Categorising</a:t>
            </a:r>
            <a:r>
              <a:rPr lang="en-US" sz="3200" b="1" dirty="0"/>
              <a:t> the Maturity of fish.</a:t>
            </a:r>
          </a:p>
          <a:p>
            <a:endParaRPr lang="en-US" sz="2000" b="1" dirty="0"/>
          </a:p>
          <a:p>
            <a:r>
              <a:rPr lang="en-US" sz="2000" b="1" dirty="0"/>
              <a:t>Use the </a:t>
            </a:r>
            <a:r>
              <a:rPr lang="en-US" sz="2000" b="1" dirty="0" err="1"/>
              <a:t>Categorisation</a:t>
            </a:r>
            <a:r>
              <a:rPr lang="en-US" sz="2000" b="1" dirty="0"/>
              <a:t> Notes.</a:t>
            </a:r>
          </a:p>
          <a:p>
            <a:endParaRPr lang="en-US" sz="2000" b="1" dirty="0"/>
          </a:p>
          <a:p>
            <a:r>
              <a:rPr lang="en-US" sz="2000" b="1" dirty="0"/>
              <a:t>It is OK to choose some fish out of a catch to categorize for maturity.</a:t>
            </a:r>
          </a:p>
          <a:p>
            <a:endParaRPr lang="en-US" sz="2000" b="1" dirty="0"/>
          </a:p>
          <a:p>
            <a:r>
              <a:rPr lang="en-US" sz="2000" b="1" dirty="0"/>
              <a:t>It is not necessary to categorize fish from every catch.</a:t>
            </a:r>
          </a:p>
          <a:p>
            <a:endParaRPr lang="en-US" sz="2000" b="1" dirty="0"/>
          </a:p>
          <a:p>
            <a:r>
              <a:rPr lang="en-US" sz="2000" b="1" dirty="0"/>
              <a:t>It is not necessary to categorize every species on the list, or every fish of the species you have chosen to measure for length. </a:t>
            </a:r>
            <a:r>
              <a:rPr lang="en-US" sz="2000" b="1" u="sng" dirty="0"/>
              <a:t>It is OK to </a:t>
            </a:r>
            <a:r>
              <a:rPr lang="en-US" sz="2000" b="1" u="sng" dirty="0" err="1"/>
              <a:t>categorise</a:t>
            </a:r>
            <a:r>
              <a:rPr lang="en-US" sz="2000" b="1" u="sng" dirty="0"/>
              <a:t> just some fish.</a:t>
            </a:r>
          </a:p>
          <a:p>
            <a:endParaRPr lang="en-US" sz="2000" b="1" dirty="0"/>
          </a:p>
          <a:p>
            <a:r>
              <a:rPr lang="en-US" sz="2000" b="1" dirty="0"/>
              <a:t>With many immature fish (I) it will not be possible to know if they are male or female; leave that column blank unless you a certain that an immature fish is male (M) or Female (F).</a:t>
            </a:r>
          </a:p>
          <a:p>
            <a:endParaRPr lang="en-US" sz="2000" b="1" dirty="0"/>
          </a:p>
          <a:p>
            <a:r>
              <a:rPr lang="en-US" sz="2000" b="1" dirty="0"/>
              <a:t>It should be possible for all Adult (A) fish to be </a:t>
            </a:r>
            <a:r>
              <a:rPr lang="en-US" sz="2000" b="1" dirty="0" err="1"/>
              <a:t>categorised</a:t>
            </a:r>
            <a:r>
              <a:rPr lang="en-US" sz="2000" b="1" dirty="0"/>
              <a:t> as  male (M) or Female (F).</a:t>
            </a:r>
          </a:p>
          <a:p>
            <a:endParaRPr lang="en-US" sz="2000" b="1" dirty="0"/>
          </a:p>
        </p:txBody>
      </p:sp>
    </p:spTree>
    <p:extLst>
      <p:ext uri="{BB962C8B-B14F-4D97-AF65-F5344CB8AC3E}">
        <p14:creationId xmlns:p14="http://schemas.microsoft.com/office/powerpoint/2010/main" val="149060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b="1" dirty="0">
                <a:solidFill>
                  <a:schemeClr val="tx1"/>
                </a:solidFill>
              </a:rPr>
              <a:t>Filling the SPR Form</a:t>
            </a:r>
          </a:p>
        </p:txBody>
      </p:sp>
      <p:pic>
        <p:nvPicPr>
          <p:cNvPr id="7" name="Picture 6"/>
          <p:cNvPicPr>
            <a:picLocks noChangeAspect="1"/>
          </p:cNvPicPr>
          <p:nvPr/>
        </p:nvPicPr>
        <p:blipFill>
          <a:blip r:embed="rId2"/>
          <a:stretch>
            <a:fillRect/>
          </a:stretch>
        </p:blipFill>
        <p:spPr>
          <a:xfrm>
            <a:off x="381000" y="1066799"/>
            <a:ext cx="8382000" cy="5641731"/>
          </a:xfrm>
          <a:prstGeom prst="rect">
            <a:avLst/>
          </a:prstGeom>
        </p:spPr>
      </p:pic>
    </p:spTree>
    <p:extLst>
      <p:ext uri="{BB962C8B-B14F-4D97-AF65-F5344CB8AC3E}">
        <p14:creationId xmlns:p14="http://schemas.microsoft.com/office/powerpoint/2010/main" val="21949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alphaModFix amt="86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899" y="1066800"/>
            <a:ext cx="8229600" cy="3053275"/>
          </a:xfrm>
        </p:spPr>
        <p:txBody>
          <a:bodyPr>
            <a:normAutofit fontScale="90000"/>
          </a:bodyPr>
          <a:lstStyle/>
          <a:p>
            <a:br>
              <a:rPr lang="en-US" b="1" dirty="0">
                <a:solidFill>
                  <a:schemeClr val="tx2"/>
                </a:solidFill>
              </a:rPr>
            </a:br>
            <a:r>
              <a:rPr lang="en-US" b="1" dirty="0">
                <a:solidFill>
                  <a:schemeClr val="tx1"/>
                </a:solidFill>
              </a:rPr>
              <a:t>The End</a:t>
            </a:r>
            <a:br>
              <a:rPr lang="en-US" b="1" dirty="0">
                <a:solidFill>
                  <a:schemeClr val="tx1"/>
                </a:solidFill>
              </a:rPr>
            </a:br>
            <a:br>
              <a:rPr lang="en-US" b="1" dirty="0">
                <a:solidFill>
                  <a:schemeClr val="tx1"/>
                </a:solidFill>
              </a:rPr>
            </a:br>
            <a:r>
              <a:rPr lang="en-US" b="1" dirty="0">
                <a:solidFill>
                  <a:schemeClr val="tx1"/>
                </a:solidFill>
              </a:rPr>
              <a:t>Jeremy Prince</a:t>
            </a:r>
            <a:br>
              <a:rPr lang="en-US" b="1" dirty="0">
                <a:solidFill>
                  <a:schemeClr val="tx1"/>
                </a:solidFill>
              </a:rPr>
            </a:br>
            <a:r>
              <a:rPr lang="en-US" b="1" dirty="0">
                <a:solidFill>
                  <a:schemeClr val="tx1"/>
                </a:solidFill>
              </a:rPr>
              <a:t>biospherics@ozemail.com.au</a:t>
            </a:r>
          </a:p>
        </p:txBody>
      </p:sp>
    </p:spTree>
    <p:extLst>
      <p:ext uri="{BB962C8B-B14F-4D97-AF65-F5344CB8AC3E}">
        <p14:creationId xmlns:p14="http://schemas.microsoft.com/office/powerpoint/2010/main" val="29031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
            <a:ext cx="9144000" cy="685662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8852" t="9172" r="3443" b="58472"/>
          <a:stretch/>
        </p:blipFill>
        <p:spPr>
          <a:xfrm>
            <a:off x="5029200" y="254135"/>
            <a:ext cx="3447739" cy="221854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574" t="9172" r="58361" b="60876"/>
          <a:stretch/>
        </p:blipFill>
        <p:spPr>
          <a:xfrm>
            <a:off x="304800" y="221340"/>
            <a:ext cx="3297836" cy="2053654"/>
          </a:xfrm>
          <a:prstGeom prst="rect">
            <a:avLst/>
          </a:prstGeom>
        </p:spPr>
      </p:pic>
    </p:spTree>
    <p:extLst>
      <p:ext uri="{BB962C8B-B14F-4D97-AF65-F5344CB8AC3E}">
        <p14:creationId xmlns:p14="http://schemas.microsoft.com/office/powerpoint/2010/main" val="13407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05" y="685800"/>
            <a:ext cx="8229600" cy="4876800"/>
          </a:xfrm>
        </p:spPr>
        <p:txBody>
          <a:bodyPr>
            <a:normAutofit/>
          </a:bodyPr>
          <a:lstStyle/>
          <a:p>
            <a:br>
              <a:rPr lang="en-US" sz="5400" b="1" dirty="0">
                <a:solidFill>
                  <a:schemeClr val="tx2"/>
                </a:solidFill>
              </a:rPr>
            </a:br>
            <a:r>
              <a:rPr lang="en-US" sz="5400" b="1" dirty="0">
                <a:solidFill>
                  <a:schemeClr val="tx1"/>
                </a:solidFill>
              </a:rPr>
              <a:t>Fishing Down the Food Web</a:t>
            </a:r>
          </a:p>
        </p:txBody>
      </p:sp>
    </p:spTree>
    <p:extLst>
      <p:ext uri="{BB962C8B-B14F-4D97-AF65-F5344CB8AC3E}">
        <p14:creationId xmlns:p14="http://schemas.microsoft.com/office/powerpoint/2010/main" val="396056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4362" y="147012"/>
            <a:ext cx="8797237" cy="1008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chemeClr val="tx2"/>
                </a:solidFill>
              </a:rPr>
              <a:t>Fishing Down the Food Web</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30534" y="5656852"/>
            <a:ext cx="1171568" cy="5233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480484" y="2743200"/>
            <a:ext cx="2763037" cy="113054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982615" y="4851080"/>
            <a:ext cx="1344159" cy="70568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2881969" y="1332978"/>
            <a:ext cx="3237386" cy="1414738"/>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1498348" y="3888004"/>
            <a:ext cx="1846250" cy="960050"/>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700196" y="2745624"/>
            <a:ext cx="2763037" cy="1130543"/>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3538758" y="3886200"/>
            <a:ext cx="1846250" cy="96005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5581040" y="3886200"/>
            <a:ext cx="1846250" cy="960050"/>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294807" y="4851776"/>
            <a:ext cx="1344159" cy="705684"/>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638966" y="4854510"/>
            <a:ext cx="1344159" cy="705684"/>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002057" y="4856916"/>
            <a:ext cx="1344159" cy="705684"/>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346216" y="4846159"/>
            <a:ext cx="1344159" cy="705684"/>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589829" y="5656852"/>
            <a:ext cx="1171568" cy="523300"/>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761397" y="5683051"/>
            <a:ext cx="1171568" cy="523300"/>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932965" y="5656852"/>
            <a:ext cx="1171568" cy="523300"/>
          </a:xfrm>
          <a:prstGeom prst="rect">
            <a:avLst/>
          </a:prstGeom>
        </p:spPr>
      </p:pic>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04533" y="5683051"/>
            <a:ext cx="1171568" cy="523300"/>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76101" y="5691402"/>
            <a:ext cx="1171568" cy="523300"/>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401021" y="5688668"/>
            <a:ext cx="1171568" cy="523300"/>
          </a:xfrm>
          <a:prstGeom prst="rect">
            <a:avLst/>
          </a:prstGeom>
        </p:spPr>
      </p:pic>
      <p:grpSp>
        <p:nvGrpSpPr>
          <p:cNvPr id="60" name="Group 59"/>
          <p:cNvGrpSpPr/>
          <p:nvPr/>
        </p:nvGrpSpPr>
        <p:grpSpPr>
          <a:xfrm>
            <a:off x="158267" y="6310673"/>
            <a:ext cx="8793127" cy="356814"/>
            <a:chOff x="158267" y="6310672"/>
            <a:chExt cx="9210121" cy="373735"/>
          </a:xfrm>
        </p:grpSpPr>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58267" y="6310672"/>
              <a:ext cx="833988" cy="345879"/>
            </a:xfrm>
            <a:prstGeom prst="rect">
              <a:avLst/>
            </a:prstGeom>
          </p:spPr>
        </p:pic>
        <p:pic>
          <p:nvPicPr>
            <p:cNvPr id="48" name="Picture 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90600" y="6310672"/>
              <a:ext cx="833988" cy="345879"/>
            </a:xfrm>
            <a:prstGeom prst="rect">
              <a:avLst/>
            </a:prstGeom>
          </p:spPr>
        </p:pic>
        <p:pic>
          <p:nvPicPr>
            <p:cNvPr id="49" name="Picture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825289" y="6310672"/>
              <a:ext cx="833988" cy="345879"/>
            </a:xfrm>
            <a:prstGeom prst="rect">
              <a:avLst/>
            </a:prstGeom>
          </p:spPr>
        </p:pic>
        <p:pic>
          <p:nvPicPr>
            <p:cNvPr id="50" name="Picture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659277" y="6324600"/>
              <a:ext cx="833988" cy="345879"/>
            </a:xfrm>
            <a:prstGeom prst="rect">
              <a:avLst/>
            </a:prstGeom>
          </p:spPr>
        </p:pic>
        <p:pic>
          <p:nvPicPr>
            <p:cNvPr id="51" name="Picture 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538758" y="6324600"/>
              <a:ext cx="833988" cy="345879"/>
            </a:xfrm>
            <a:prstGeom prst="rect">
              <a:avLst/>
            </a:prstGeom>
          </p:spPr>
        </p:pic>
        <p:pic>
          <p:nvPicPr>
            <p:cNvPr id="52" name="Picture 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4372746" y="6324599"/>
              <a:ext cx="833988" cy="345879"/>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5206734" y="6324600"/>
              <a:ext cx="833988" cy="345879"/>
            </a:xfrm>
            <a:prstGeom prst="rect">
              <a:avLst/>
            </a:prstGeom>
          </p:spPr>
        </p:pic>
        <p:pic>
          <p:nvPicPr>
            <p:cNvPr id="55" name="Picture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039067" y="6324600"/>
              <a:ext cx="833988" cy="345879"/>
            </a:xfrm>
            <a:prstGeom prst="rect">
              <a:avLst/>
            </a:prstGeom>
          </p:spPr>
        </p:pic>
        <p:pic>
          <p:nvPicPr>
            <p:cNvPr id="56" name="Picture 5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873756" y="6324600"/>
              <a:ext cx="833988" cy="345879"/>
            </a:xfrm>
            <a:prstGeom prst="rect">
              <a:avLst/>
            </a:prstGeom>
          </p:spPr>
        </p:pic>
        <p:pic>
          <p:nvPicPr>
            <p:cNvPr id="57" name="Picture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707744" y="6338528"/>
              <a:ext cx="833988" cy="345879"/>
            </a:xfrm>
            <a:prstGeom prst="rect">
              <a:avLst/>
            </a:prstGeom>
          </p:spPr>
        </p:pic>
        <p:pic>
          <p:nvPicPr>
            <p:cNvPr id="58" name="Picture 5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534400" y="6338528"/>
              <a:ext cx="833988" cy="345879"/>
            </a:xfrm>
            <a:prstGeom prst="rect">
              <a:avLst/>
            </a:prstGeom>
          </p:spPr>
        </p:pic>
      </p:grpSp>
    </p:spTree>
    <p:extLst>
      <p:ext uri="{BB962C8B-B14F-4D97-AF65-F5344CB8AC3E}">
        <p14:creationId xmlns:p14="http://schemas.microsoft.com/office/powerpoint/2010/main" val="344497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8279</TotalTime>
  <Words>8352</Words>
  <Application>Microsoft Macintosh PowerPoint</Application>
  <PresentationFormat>On-screen Show (4:3)</PresentationFormat>
  <Paragraphs>491</Paragraphs>
  <Slides>66</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Times New Roman</vt:lpstr>
      <vt:lpstr>Office Theme</vt:lpstr>
      <vt:lpstr>Assessing &amp; Managing Reef Fish Stocks</vt:lpstr>
      <vt:lpstr>The Overfishing Problem</vt:lpstr>
      <vt:lpstr>PowerPoint Presentation</vt:lpstr>
      <vt:lpstr>PowerPoint Presentation</vt:lpstr>
      <vt:lpstr>PowerPoint Presentation</vt:lpstr>
      <vt:lpstr>PowerPoint Presentation</vt:lpstr>
      <vt:lpstr>PowerPoint Presentation</vt:lpstr>
      <vt:lpstr> Fishing Down the Food Web</vt:lpstr>
      <vt:lpstr>PowerPoint Presentation</vt:lpstr>
      <vt:lpstr>PowerPoint Presentation</vt:lpstr>
      <vt:lpstr>PowerPoint Presentation</vt:lpstr>
      <vt:lpstr>PowerPoint Presentation</vt:lpstr>
      <vt:lpstr>PowerPoint Presentation</vt:lpstr>
      <vt:lpstr>Question &amp; Answers</vt:lpstr>
      <vt:lpstr>Serial Depletion</vt:lpstr>
      <vt:lpstr>PowerPoint Presentation</vt:lpstr>
      <vt:lpstr>Serial Depletion across the Western Pacific</vt:lpstr>
      <vt:lpstr>PowerPoint Presentation</vt:lpstr>
      <vt:lpstr>PowerPoint Presentation</vt:lpstr>
      <vt:lpstr>PowerPoint Presentation</vt:lpstr>
      <vt:lpstr>Madang, Papua New Guinea  A Good Catch for One Day of Fishing!</vt:lpstr>
      <vt:lpstr>Madang, Papua New Guinea  A Good catch for One Day of Fishing!</vt:lpstr>
      <vt:lpstr>Question &amp; Answers</vt:lpstr>
      <vt:lpstr>Why is this Happening Now?</vt:lpstr>
      <vt:lpstr>PowerPoint Presentation</vt:lpstr>
      <vt:lpstr>PowerPoint Presentation</vt:lpstr>
      <vt:lpstr>PowerPoint Presentation</vt:lpstr>
      <vt:lpstr>PowerPoint Presentation</vt:lpstr>
      <vt:lpstr>Question &amp; Answers</vt:lpstr>
      <vt:lpstr>PowerPoint Presentation</vt:lpstr>
      <vt:lpstr>Where Are we Going? </vt:lpstr>
      <vt:lpstr>PowerPoint Presentation</vt:lpstr>
      <vt:lpstr>PowerPoint Presentation</vt:lpstr>
      <vt:lpstr> The Solution to Overfishing</vt:lpstr>
      <vt:lpstr>Change Old Thinking   Wasting Food  The Small fish are sweetest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reef is just like the gardens.    </vt:lpstr>
      <vt:lpstr> The reef is just like the gardens.   Eventually you (cannot) reap what you (did not) sow.</vt:lpstr>
      <vt:lpstr>Question &amp; Answers</vt:lpstr>
      <vt:lpstr>PowerPoint Presentation</vt:lpstr>
      <vt:lpstr>PowerPoint Presentation</vt:lpstr>
      <vt:lpstr>PowerPoint Presentation</vt:lpstr>
      <vt:lpstr>PowerPoint Presentation</vt:lpstr>
      <vt:lpstr>PowerPoint Presentation</vt:lpstr>
      <vt:lpstr> Fishing changes the size of the fish we see on the reef</vt:lpstr>
      <vt:lpstr>PowerPoint Presentation</vt:lpstr>
      <vt:lpstr>PowerPoint Presentation</vt:lpstr>
      <vt:lpstr>Question &amp; Answers</vt:lpstr>
      <vt:lpstr>Community Science  Data Gathering</vt:lpstr>
      <vt:lpstr>PowerPoint Presentation</vt:lpstr>
      <vt:lpstr>PowerPoint Presentation</vt:lpstr>
      <vt:lpstr>PowerPoint Presentation</vt:lpstr>
      <vt:lpstr>PowerPoint Presentation</vt:lpstr>
      <vt:lpstr>PowerPoint Presentation</vt:lpstr>
      <vt:lpstr>Filling the SPR Form</vt:lpstr>
      <vt:lpstr> The End  Jeremy Prince biospherics@ozemail.com.au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SeaWeb</dc:creator>
  <cp:lastModifiedBy>Jeremy Prince</cp:lastModifiedBy>
  <cp:revision>243</cp:revision>
  <cp:lastPrinted>2016-10-06T21:41:17Z</cp:lastPrinted>
  <dcterms:created xsi:type="dcterms:W3CDTF">2016-07-08T04:02:39Z</dcterms:created>
  <dcterms:modified xsi:type="dcterms:W3CDTF">2021-01-29T07:57:51Z</dcterms:modified>
</cp:coreProperties>
</file>